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14746947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9" autoAdjust="0"/>
    <p:restoredTop sz="94660"/>
  </p:normalViewPr>
  <p:slideViewPr>
    <p:cSldViewPr snapToGrid="0">
      <p:cViewPr varScale="1">
        <p:scale>
          <a:sx n="94" d="100"/>
          <a:sy n="94" d="100"/>
        </p:scale>
        <p:origin x="60" y="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18238038249873"/>
          <c:y val="5.7299648790195036E-2"/>
          <c:w val="0.85261242146319016"/>
          <c:h val="0.79058511527970765"/>
        </c:manualLayout>
      </c:layout>
      <c:barChart>
        <c:barDir val="col"/>
        <c:grouping val="clustered"/>
        <c:varyColors val="0"/>
        <c:ser>
          <c:idx val="0"/>
          <c:order val="0"/>
          <c:tx>
            <c:strRef>
              <c:f>Sheet1!$B$1</c:f>
              <c:strCache>
                <c:ptCount val="1"/>
                <c:pt idx="0">
                  <c:v>% cases with adeq. investig</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Sheet1!$B$2:$B$4</c:f>
              <c:numCache>
                <c:formatCode>General</c:formatCode>
                <c:ptCount val="3"/>
                <c:pt idx="0">
                  <c:v>89</c:v>
                </c:pt>
                <c:pt idx="1">
                  <c:v>76</c:v>
                </c:pt>
                <c:pt idx="2">
                  <c:v>81</c:v>
                </c:pt>
              </c:numCache>
            </c:numRef>
          </c:val>
          <c:extLst>
            <c:ext xmlns:c16="http://schemas.microsoft.com/office/drawing/2014/chart" uri="{C3380CC4-5D6E-409C-BE32-E72D297353CC}">
              <c16:uniqueId val="{00000000-4B38-4F6C-9F21-3DE3EFFF01AB}"/>
            </c:ext>
          </c:extLst>
        </c:ser>
        <c:ser>
          <c:idx val="1"/>
          <c:order val="1"/>
          <c:tx>
            <c:strRef>
              <c:f>Sheet1!$C$1</c:f>
              <c:strCache>
                <c:ptCount val="1"/>
                <c:pt idx="0">
                  <c:v>% cases with adeq. sample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Sheet1!$C$2:$C$4</c:f>
            </c:numRef>
          </c:val>
          <c:extLst>
            <c:ext xmlns:c16="http://schemas.microsoft.com/office/drawing/2014/chart" uri="{C3380CC4-5D6E-409C-BE32-E72D297353CC}">
              <c16:uniqueId val="{00000001-4B38-4F6C-9F21-3DE3EFFF01AB}"/>
            </c:ext>
          </c:extLst>
        </c:ser>
        <c:ser>
          <c:idx val="2"/>
          <c:order val="2"/>
          <c:tx>
            <c:strRef>
              <c:f>Sheet1!$D$1</c:f>
              <c:strCache>
                <c:ptCount val="1"/>
                <c:pt idx="0">
                  <c:v>% Lab received &lt;= 5 days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Sheet1!$D$2:$D$4</c:f>
            </c:numRef>
          </c:val>
          <c:extLst>
            <c:ext xmlns:c16="http://schemas.microsoft.com/office/drawing/2014/chart" uri="{C3380CC4-5D6E-409C-BE32-E72D297353CC}">
              <c16:uniqueId val="{00000002-4B38-4F6C-9F21-3DE3EFFF01AB}"/>
            </c:ext>
          </c:extLst>
        </c:ser>
        <c:ser>
          <c:idx val="3"/>
          <c:order val="3"/>
          <c:tx>
            <c:strRef>
              <c:f>Sheet1!$E$1</c:f>
              <c:strCache>
                <c:ptCount val="1"/>
                <c:pt idx="0">
                  <c:v>% Lab result &lt;= 4 days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Sheet1!$E$2:$E$4</c:f>
            </c:numRef>
          </c:val>
          <c:extLst>
            <c:ext xmlns:c16="http://schemas.microsoft.com/office/drawing/2014/chart" uri="{C3380CC4-5D6E-409C-BE32-E72D297353CC}">
              <c16:uniqueId val="{00000003-4B38-4F6C-9F21-3DE3EFFF01AB}"/>
            </c:ext>
          </c:extLst>
        </c:ser>
        <c:dLbls>
          <c:showLegendKey val="0"/>
          <c:showVal val="0"/>
          <c:showCatName val="0"/>
          <c:showSerName val="0"/>
          <c:showPercent val="0"/>
          <c:showBubbleSize val="0"/>
        </c:dLbls>
        <c:gapWidth val="88"/>
        <c:overlap val="-27"/>
        <c:axId val="1346693519"/>
        <c:axId val="1346713487"/>
      </c:barChart>
      <c:catAx>
        <c:axId val="13466935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713487"/>
        <c:crosses val="autoZero"/>
        <c:auto val="1"/>
        <c:lblAlgn val="ctr"/>
        <c:lblOffset val="100"/>
        <c:noMultiLvlLbl val="0"/>
      </c:catAx>
      <c:valAx>
        <c:axId val="1346713487"/>
        <c:scaling>
          <c:orientation val="minMax"/>
          <c:max val="100"/>
        </c:scaling>
        <c:delete val="0"/>
        <c:axPos val="l"/>
        <c:numFmt formatCode="General" sourceLinked="1"/>
        <c:majorTickMark val="out"/>
        <c:minorTickMark val="none"/>
        <c:tickLblPos val="nextTo"/>
        <c:spPr>
          <a:noFill/>
          <a:ln w="3175">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6935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5946836010578"/>
          <c:y val="6.2832104626627555E-2"/>
          <c:w val="0.85261242146319016"/>
          <c:h val="0.79058511527970765"/>
        </c:manualLayout>
      </c:layout>
      <c:barChart>
        <c:barDir val="col"/>
        <c:grouping val="clustered"/>
        <c:varyColors val="0"/>
        <c:ser>
          <c:idx val="0"/>
          <c:order val="0"/>
          <c:tx>
            <c:strRef>
              <c:f>Sheet1!$B$1</c:f>
              <c:strCache>
                <c:ptCount val="1"/>
                <c:pt idx="0">
                  <c:v>% cases with adeq. investig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Sheet1!$B$2:$B$4</c:f>
            </c:numRef>
          </c:val>
          <c:extLst>
            <c:ext xmlns:c16="http://schemas.microsoft.com/office/drawing/2014/chart" uri="{C3380CC4-5D6E-409C-BE32-E72D297353CC}">
              <c16:uniqueId val="{00000000-B4F0-43B8-864D-5FFF64972BEA}"/>
            </c:ext>
          </c:extLst>
        </c:ser>
        <c:ser>
          <c:idx val="1"/>
          <c:order val="1"/>
          <c:tx>
            <c:strRef>
              <c:f>Sheet1!$C$1</c:f>
              <c:strCache>
                <c:ptCount val="1"/>
                <c:pt idx="0">
                  <c:v>% cases with adeq. sample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Sheet1!$C$2:$C$4</c:f>
              <c:numCache>
                <c:formatCode>General</c:formatCode>
                <c:ptCount val="3"/>
                <c:pt idx="0">
                  <c:v>97</c:v>
                </c:pt>
                <c:pt idx="1">
                  <c:v>96</c:v>
                </c:pt>
                <c:pt idx="2">
                  <c:v>85</c:v>
                </c:pt>
              </c:numCache>
            </c:numRef>
          </c:val>
          <c:extLst>
            <c:ext xmlns:c16="http://schemas.microsoft.com/office/drawing/2014/chart" uri="{C3380CC4-5D6E-409C-BE32-E72D297353CC}">
              <c16:uniqueId val="{00000001-B4F0-43B8-864D-5FFF64972BEA}"/>
            </c:ext>
          </c:extLst>
        </c:ser>
        <c:ser>
          <c:idx val="2"/>
          <c:order val="2"/>
          <c:tx>
            <c:strRef>
              <c:f>Sheet1!$D$1</c:f>
              <c:strCache>
                <c:ptCount val="1"/>
                <c:pt idx="0">
                  <c:v>% Lab received &lt;= 5 days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Sheet1!$D$2:$D$4</c:f>
            </c:numRef>
          </c:val>
          <c:extLst>
            <c:ext xmlns:c16="http://schemas.microsoft.com/office/drawing/2014/chart" uri="{C3380CC4-5D6E-409C-BE32-E72D297353CC}">
              <c16:uniqueId val="{00000002-B4F0-43B8-864D-5FFF64972BEA}"/>
            </c:ext>
          </c:extLst>
        </c:ser>
        <c:ser>
          <c:idx val="3"/>
          <c:order val="3"/>
          <c:tx>
            <c:strRef>
              <c:f>Sheet1!$E$1</c:f>
              <c:strCache>
                <c:ptCount val="1"/>
                <c:pt idx="0">
                  <c:v>% Lab result &lt;= 4 days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Sheet1!$E$2:$E$4</c:f>
            </c:numRef>
          </c:val>
          <c:extLst>
            <c:ext xmlns:c16="http://schemas.microsoft.com/office/drawing/2014/chart" uri="{C3380CC4-5D6E-409C-BE32-E72D297353CC}">
              <c16:uniqueId val="{00000003-B4F0-43B8-864D-5FFF64972BEA}"/>
            </c:ext>
          </c:extLst>
        </c:ser>
        <c:dLbls>
          <c:showLegendKey val="0"/>
          <c:showVal val="0"/>
          <c:showCatName val="0"/>
          <c:showSerName val="0"/>
          <c:showPercent val="0"/>
          <c:showBubbleSize val="0"/>
        </c:dLbls>
        <c:gapWidth val="88"/>
        <c:overlap val="-27"/>
        <c:axId val="1346693519"/>
        <c:axId val="1346713487"/>
      </c:barChart>
      <c:catAx>
        <c:axId val="13466935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713487"/>
        <c:crosses val="autoZero"/>
        <c:auto val="1"/>
        <c:lblAlgn val="ctr"/>
        <c:lblOffset val="100"/>
        <c:noMultiLvlLbl val="0"/>
      </c:catAx>
      <c:valAx>
        <c:axId val="1346713487"/>
        <c:scaling>
          <c:orientation val="minMax"/>
          <c:max val="100"/>
        </c:scaling>
        <c:delete val="0"/>
        <c:axPos val="l"/>
        <c:numFmt formatCode="General" sourceLinked="1"/>
        <c:majorTickMark val="out"/>
        <c:minorTickMark val="none"/>
        <c:tickLblPos val="nextTo"/>
        <c:spPr>
          <a:noFill/>
          <a:ln w="3175">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6935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5946836010578"/>
          <c:y val="6.2832104626627555E-2"/>
          <c:w val="0.85261242146319016"/>
          <c:h val="0.79058511527970765"/>
        </c:manualLayout>
      </c:layout>
      <c:barChart>
        <c:barDir val="col"/>
        <c:grouping val="clustered"/>
        <c:varyColors val="0"/>
        <c:ser>
          <c:idx val="0"/>
          <c:order val="0"/>
          <c:tx>
            <c:strRef>
              <c:f>Sheet1!$B$1</c:f>
              <c:strCache>
                <c:ptCount val="1"/>
                <c:pt idx="0">
                  <c:v>% cases with adeq. investig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Sheet1!$B$2:$B$4</c:f>
            </c:numRef>
          </c:val>
          <c:extLst>
            <c:ext xmlns:c16="http://schemas.microsoft.com/office/drawing/2014/chart" uri="{C3380CC4-5D6E-409C-BE32-E72D297353CC}">
              <c16:uniqueId val="{00000000-B3B5-48BF-AD91-E07BC8BC1FFA}"/>
            </c:ext>
          </c:extLst>
        </c:ser>
        <c:ser>
          <c:idx val="1"/>
          <c:order val="1"/>
          <c:tx>
            <c:strRef>
              <c:f>Sheet1!$C$1</c:f>
              <c:strCache>
                <c:ptCount val="1"/>
                <c:pt idx="0">
                  <c:v>% cases with adeq. sample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Sheet1!$C$2:$C$4</c:f>
            </c:numRef>
          </c:val>
          <c:extLst>
            <c:ext xmlns:c16="http://schemas.microsoft.com/office/drawing/2014/chart" uri="{C3380CC4-5D6E-409C-BE32-E72D297353CC}">
              <c16:uniqueId val="{00000001-B3B5-48BF-AD91-E07BC8BC1FFA}"/>
            </c:ext>
          </c:extLst>
        </c:ser>
        <c:ser>
          <c:idx val="2"/>
          <c:order val="2"/>
          <c:tx>
            <c:strRef>
              <c:f>Sheet1!$D$1</c:f>
              <c:strCache>
                <c:ptCount val="1"/>
                <c:pt idx="0">
                  <c:v>% Lab received &lt;= 5 days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Sheet1!$D$2:$D$4</c:f>
              <c:numCache>
                <c:formatCode>General</c:formatCode>
                <c:ptCount val="3"/>
                <c:pt idx="0">
                  <c:v>76</c:v>
                </c:pt>
                <c:pt idx="1">
                  <c:v>78</c:v>
                </c:pt>
                <c:pt idx="2">
                  <c:v>85</c:v>
                </c:pt>
              </c:numCache>
            </c:numRef>
          </c:val>
          <c:extLst>
            <c:ext xmlns:c16="http://schemas.microsoft.com/office/drawing/2014/chart" uri="{C3380CC4-5D6E-409C-BE32-E72D297353CC}">
              <c16:uniqueId val="{00000002-B3B5-48BF-AD91-E07BC8BC1FFA}"/>
            </c:ext>
          </c:extLst>
        </c:ser>
        <c:ser>
          <c:idx val="3"/>
          <c:order val="3"/>
          <c:tx>
            <c:strRef>
              <c:f>Sheet1!$E$1</c:f>
              <c:strCache>
                <c:ptCount val="1"/>
                <c:pt idx="0">
                  <c:v>% Lab result &lt;= 4 days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Sheet1!$E$2:$E$4</c:f>
            </c:numRef>
          </c:val>
          <c:extLst>
            <c:ext xmlns:c16="http://schemas.microsoft.com/office/drawing/2014/chart" uri="{C3380CC4-5D6E-409C-BE32-E72D297353CC}">
              <c16:uniqueId val="{00000003-B3B5-48BF-AD91-E07BC8BC1FFA}"/>
            </c:ext>
          </c:extLst>
        </c:ser>
        <c:dLbls>
          <c:showLegendKey val="0"/>
          <c:showVal val="0"/>
          <c:showCatName val="0"/>
          <c:showSerName val="0"/>
          <c:showPercent val="0"/>
          <c:showBubbleSize val="0"/>
        </c:dLbls>
        <c:gapWidth val="88"/>
        <c:overlap val="-27"/>
        <c:axId val="1346693519"/>
        <c:axId val="1346713487"/>
      </c:barChart>
      <c:catAx>
        <c:axId val="13466935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713487"/>
        <c:crosses val="autoZero"/>
        <c:auto val="1"/>
        <c:lblAlgn val="ctr"/>
        <c:lblOffset val="100"/>
        <c:noMultiLvlLbl val="0"/>
      </c:catAx>
      <c:valAx>
        <c:axId val="1346713487"/>
        <c:scaling>
          <c:orientation val="minMax"/>
          <c:max val="100"/>
        </c:scaling>
        <c:delete val="0"/>
        <c:axPos val="l"/>
        <c:numFmt formatCode="General" sourceLinked="1"/>
        <c:majorTickMark val="out"/>
        <c:minorTickMark val="none"/>
        <c:tickLblPos val="nextTo"/>
        <c:spPr>
          <a:noFill/>
          <a:ln w="3175">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6935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5946836010578"/>
          <c:y val="6.2832104626627555E-2"/>
          <c:w val="0.85261242146319016"/>
          <c:h val="0.79058511527970765"/>
        </c:manualLayout>
      </c:layout>
      <c:barChart>
        <c:barDir val="col"/>
        <c:grouping val="clustered"/>
        <c:varyColors val="0"/>
        <c:ser>
          <c:idx val="0"/>
          <c:order val="0"/>
          <c:tx>
            <c:strRef>
              <c:f>Sheet1!$B$1</c:f>
              <c:strCache>
                <c:ptCount val="1"/>
                <c:pt idx="0">
                  <c:v>% cases with adeq. investig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Sheet1!$B$2:$B$4</c:f>
            </c:numRef>
          </c:val>
          <c:extLst>
            <c:ext xmlns:c16="http://schemas.microsoft.com/office/drawing/2014/chart" uri="{C3380CC4-5D6E-409C-BE32-E72D297353CC}">
              <c16:uniqueId val="{00000000-A9F6-4ADB-8532-0FD50A49C9B7}"/>
            </c:ext>
          </c:extLst>
        </c:ser>
        <c:ser>
          <c:idx val="1"/>
          <c:order val="1"/>
          <c:tx>
            <c:strRef>
              <c:f>Sheet1!$C$1</c:f>
              <c:strCache>
                <c:ptCount val="1"/>
                <c:pt idx="0">
                  <c:v>% cases with adeq. sample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Sheet1!$C$2:$C$4</c:f>
            </c:numRef>
          </c:val>
          <c:extLst>
            <c:ext xmlns:c16="http://schemas.microsoft.com/office/drawing/2014/chart" uri="{C3380CC4-5D6E-409C-BE32-E72D297353CC}">
              <c16:uniqueId val="{00000001-A9F6-4ADB-8532-0FD50A49C9B7}"/>
            </c:ext>
          </c:extLst>
        </c:ser>
        <c:ser>
          <c:idx val="2"/>
          <c:order val="2"/>
          <c:tx>
            <c:strRef>
              <c:f>Sheet1!$D$1</c:f>
              <c:strCache>
                <c:ptCount val="1"/>
                <c:pt idx="0">
                  <c:v>% Lab received &lt;= 5 days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Sheet1!$D$2:$D$4</c:f>
            </c:numRef>
          </c:val>
          <c:extLst>
            <c:ext xmlns:c16="http://schemas.microsoft.com/office/drawing/2014/chart" uri="{C3380CC4-5D6E-409C-BE32-E72D297353CC}">
              <c16:uniqueId val="{00000002-A9F6-4ADB-8532-0FD50A49C9B7}"/>
            </c:ext>
          </c:extLst>
        </c:ser>
        <c:ser>
          <c:idx val="3"/>
          <c:order val="3"/>
          <c:tx>
            <c:strRef>
              <c:f>Sheet1!$E$1</c:f>
              <c:strCache>
                <c:ptCount val="1"/>
                <c:pt idx="0">
                  <c:v>% Lab result &lt;= 4 days</c:v>
                </c:pt>
              </c:strCache>
            </c:strRef>
          </c:tx>
          <c:spPr>
            <a:solidFill>
              <a:srgbClr val="33CCC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Sheet1!$E$2:$E$4</c:f>
              <c:numCache>
                <c:formatCode>General</c:formatCode>
                <c:ptCount val="3"/>
                <c:pt idx="0">
                  <c:v>63</c:v>
                </c:pt>
                <c:pt idx="1">
                  <c:v>80</c:v>
                </c:pt>
                <c:pt idx="2">
                  <c:v>80</c:v>
                </c:pt>
              </c:numCache>
            </c:numRef>
          </c:val>
          <c:extLst>
            <c:ext xmlns:c16="http://schemas.microsoft.com/office/drawing/2014/chart" uri="{C3380CC4-5D6E-409C-BE32-E72D297353CC}">
              <c16:uniqueId val="{00000003-A9F6-4ADB-8532-0FD50A49C9B7}"/>
            </c:ext>
          </c:extLst>
        </c:ser>
        <c:dLbls>
          <c:showLegendKey val="0"/>
          <c:showVal val="0"/>
          <c:showCatName val="0"/>
          <c:showSerName val="0"/>
          <c:showPercent val="0"/>
          <c:showBubbleSize val="0"/>
        </c:dLbls>
        <c:gapWidth val="88"/>
        <c:overlap val="-27"/>
        <c:axId val="1346693519"/>
        <c:axId val="1346713487"/>
      </c:barChart>
      <c:catAx>
        <c:axId val="13466935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713487"/>
        <c:crosses val="autoZero"/>
        <c:auto val="1"/>
        <c:lblAlgn val="ctr"/>
        <c:lblOffset val="100"/>
        <c:noMultiLvlLbl val="0"/>
      </c:catAx>
      <c:valAx>
        <c:axId val="1346713487"/>
        <c:scaling>
          <c:orientation val="minMax"/>
          <c:max val="100"/>
        </c:scaling>
        <c:delete val="0"/>
        <c:axPos val="l"/>
        <c:numFmt formatCode="General" sourceLinked="1"/>
        <c:majorTickMark val="out"/>
        <c:minorTickMark val="none"/>
        <c:tickLblPos val="nextTo"/>
        <c:spPr>
          <a:noFill/>
          <a:ln w="3175">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6935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5946836010578"/>
          <c:y val="6.2832104626627555E-2"/>
          <c:w val="0.85261242146319016"/>
          <c:h val="0.79058511527970765"/>
        </c:manualLayout>
      </c:layout>
      <c:lineChart>
        <c:grouping val="standard"/>
        <c:varyColors val="0"/>
        <c:ser>
          <c:idx val="0"/>
          <c:order val="0"/>
          <c:tx>
            <c:strRef>
              <c:f>Sheet1!$B$1</c:f>
              <c:strCache>
                <c:ptCount val="1"/>
                <c:pt idx="0">
                  <c:v>MR rate</c:v>
                </c:pt>
              </c:strCache>
            </c:strRef>
          </c:tx>
          <c:spPr>
            <a:ln w="38100" cap="rnd">
              <a:solidFill>
                <a:srgbClr val="FFFF00"/>
              </a:solidFill>
              <a:round/>
            </a:ln>
            <a:effectLst/>
          </c:spPr>
          <c:marker>
            <c:symbol val="circle"/>
            <c:size val="5"/>
            <c:spPr>
              <a:solidFill>
                <a:schemeClr val="accent1"/>
              </a:solidFill>
              <a:ln w="38100">
                <a:solidFill>
                  <a:srgbClr val="FFFF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FF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2020-26</c:v>
                </c:pt>
                <c:pt idx="1">
                  <c:v>2021-26</c:v>
                </c:pt>
                <c:pt idx="2">
                  <c:v>2022-26</c:v>
                </c:pt>
              </c:strCache>
            </c:strRef>
          </c:cat>
          <c:val>
            <c:numRef>
              <c:f>Sheet1!$B$2:$B$4</c:f>
              <c:numCache>
                <c:formatCode>General</c:formatCode>
                <c:ptCount val="3"/>
                <c:pt idx="0">
                  <c:v>1.3</c:v>
                </c:pt>
                <c:pt idx="1">
                  <c:v>0.3</c:v>
                </c:pt>
                <c:pt idx="2">
                  <c:v>0.5</c:v>
                </c:pt>
              </c:numCache>
            </c:numRef>
          </c:val>
          <c:smooth val="0"/>
          <c:extLst>
            <c:ext xmlns:c16="http://schemas.microsoft.com/office/drawing/2014/chart" uri="{C3380CC4-5D6E-409C-BE32-E72D297353CC}">
              <c16:uniqueId val="{00000000-51C9-4A0A-855A-B026955DA159}"/>
            </c:ext>
          </c:extLst>
        </c:ser>
        <c:dLbls>
          <c:showLegendKey val="0"/>
          <c:showVal val="0"/>
          <c:showCatName val="0"/>
          <c:showSerName val="0"/>
          <c:showPercent val="0"/>
          <c:showBubbleSize val="0"/>
        </c:dLbls>
        <c:marker val="1"/>
        <c:smooth val="0"/>
        <c:axId val="1346693519"/>
        <c:axId val="1346713487"/>
      </c:lineChart>
      <c:catAx>
        <c:axId val="13466935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713487"/>
        <c:crosses val="autoZero"/>
        <c:auto val="1"/>
        <c:lblAlgn val="ctr"/>
        <c:lblOffset val="100"/>
        <c:noMultiLvlLbl val="0"/>
      </c:catAx>
      <c:valAx>
        <c:axId val="1346713487"/>
        <c:scaling>
          <c:orientation val="minMax"/>
          <c:max val="2"/>
        </c:scaling>
        <c:delete val="0"/>
        <c:axPos val="l"/>
        <c:numFmt formatCode="General" sourceLinked="1"/>
        <c:majorTickMark val="out"/>
        <c:minorTickMark val="none"/>
        <c:tickLblPos val="nextTo"/>
        <c:spPr>
          <a:noFill/>
          <a:ln w="3175">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6693519"/>
        <c:crosses val="autoZero"/>
        <c:crossBetween val="between"/>
      </c:valAx>
      <c:spPr>
        <a:solidFill>
          <a:srgbClr val="0070C0"/>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C96EF-FB7B-A4AB-6B34-56A927962A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8EB9DA-1E2A-C056-080C-EE202DBA49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07109F-3A6C-DEE5-C230-018C295DC18B}"/>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5" name="Footer Placeholder 4">
            <a:extLst>
              <a:ext uri="{FF2B5EF4-FFF2-40B4-BE49-F238E27FC236}">
                <a16:creationId xmlns:a16="http://schemas.microsoft.com/office/drawing/2014/main" id="{02BC6243-9014-9273-87BA-04101BC566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8BE14-984B-57E0-3703-970D29643648}"/>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416028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B98E-2285-BDB4-C42D-84272A5371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E96D9E-C1FD-A336-250D-F85DDF91BC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903A1A-B780-3CA9-654C-A8379314908A}"/>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5" name="Footer Placeholder 4">
            <a:extLst>
              <a:ext uri="{FF2B5EF4-FFF2-40B4-BE49-F238E27FC236}">
                <a16:creationId xmlns:a16="http://schemas.microsoft.com/office/drawing/2014/main" id="{68BEDCFE-3F9C-F3ED-4160-48F0D8354E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D7224F-A332-0C41-E2FE-CAB0C0801377}"/>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3684066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E2C89E-4FD4-FA37-3F9D-FB848FA40B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D39B64-2B0C-C87F-7FC4-453C132055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DF689-A053-59A1-53D1-2D544138339A}"/>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5" name="Footer Placeholder 4">
            <a:extLst>
              <a:ext uri="{FF2B5EF4-FFF2-40B4-BE49-F238E27FC236}">
                <a16:creationId xmlns:a16="http://schemas.microsoft.com/office/drawing/2014/main" id="{A2BD6792-243B-D30B-A82F-4111B8607B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C8EF8-2E9F-DFC5-D8FA-261E814D5C8B}"/>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44421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BC571-9C9B-C7D8-92BA-27D190C577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FB43DF-6125-2DA1-D40E-25140EE7D0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F0D758-2D46-254F-105B-B0A6F210A9D7}"/>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5" name="Footer Placeholder 4">
            <a:extLst>
              <a:ext uri="{FF2B5EF4-FFF2-40B4-BE49-F238E27FC236}">
                <a16:creationId xmlns:a16="http://schemas.microsoft.com/office/drawing/2014/main" id="{E2D12645-82D2-5381-7A30-9EF4BE9D22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258676-D6D7-A7D2-21AC-0E259572B42C}"/>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39614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2F163-B6E5-B2B0-8A97-BC086D5BF7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F415A7-A119-0C26-6304-D8D6D9B9B6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8EA1E1-A9C9-0C43-542F-CCD49428A5D0}"/>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5" name="Footer Placeholder 4">
            <a:extLst>
              <a:ext uri="{FF2B5EF4-FFF2-40B4-BE49-F238E27FC236}">
                <a16:creationId xmlns:a16="http://schemas.microsoft.com/office/drawing/2014/main" id="{E0E945F2-DB55-D59F-C1D0-9DF78B070F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7C6DC3-9BC6-7D91-7E4E-ACE953B33587}"/>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238207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A8D27-2FA4-8C71-BED7-01502EC610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05FC6D-C09A-F163-C994-2BE36293FF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DE2295-19DA-63D9-EC65-66FEBAE159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FE158A-66A6-8A00-80F6-447AA186B864}"/>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6" name="Footer Placeholder 5">
            <a:extLst>
              <a:ext uri="{FF2B5EF4-FFF2-40B4-BE49-F238E27FC236}">
                <a16:creationId xmlns:a16="http://schemas.microsoft.com/office/drawing/2014/main" id="{D35AC76F-0D36-3995-3B87-CB22B0916F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514047-0EA1-BD32-5952-00EB92E3151B}"/>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3035786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D89D-1C64-DE49-A580-198F8867D5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5D38F6-54C3-B8A1-EE78-B1A157667C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0D6A17-5EF1-5E4C-1CA4-F13278B77C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D57917-763D-D8B4-C9E3-F423B619B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5589EF-AEC9-6E2F-96DF-3F53268909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836020-45E8-CA4A-6E24-CE3A5FA162D3}"/>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8" name="Footer Placeholder 7">
            <a:extLst>
              <a:ext uri="{FF2B5EF4-FFF2-40B4-BE49-F238E27FC236}">
                <a16:creationId xmlns:a16="http://schemas.microsoft.com/office/drawing/2014/main" id="{9DA1B86A-B9D2-3137-1598-9885C6038E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851032-35B5-A35C-CD38-76FEB289C97E}"/>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2329483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B1D16-34BD-E41C-7393-4A49B069EC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16187E-4079-606B-C0EF-B4A53B150870}"/>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4" name="Footer Placeholder 3">
            <a:extLst>
              <a:ext uri="{FF2B5EF4-FFF2-40B4-BE49-F238E27FC236}">
                <a16:creationId xmlns:a16="http://schemas.microsoft.com/office/drawing/2014/main" id="{CA92DD66-4850-E9BE-1AF8-724C8F3BB7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879C39-0570-A8BB-A878-71D7C6CEA978}"/>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223710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ABDA7D-A019-DF21-FCB3-CF1F84E8ADBA}"/>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3" name="Footer Placeholder 2">
            <a:extLst>
              <a:ext uri="{FF2B5EF4-FFF2-40B4-BE49-F238E27FC236}">
                <a16:creationId xmlns:a16="http://schemas.microsoft.com/office/drawing/2014/main" id="{8775C869-D41D-95B3-34A7-80053E9C67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458033-C764-D858-0FDE-2A425D37EFDD}"/>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2720590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1C971-49F0-53E5-DE88-88ED188EB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C332CB-9A01-2463-0A50-912714D24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AB4F1E-7794-7ABA-37D8-99C8B17E8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D3CDBE-4A6D-6F0B-CF08-69007245B024}"/>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6" name="Footer Placeholder 5">
            <a:extLst>
              <a:ext uri="{FF2B5EF4-FFF2-40B4-BE49-F238E27FC236}">
                <a16:creationId xmlns:a16="http://schemas.microsoft.com/office/drawing/2014/main" id="{D1263BB4-53D6-1BF5-E48E-A3D3AFE80B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2DAC6A-896F-C7F1-FF1C-4FFFA812EC66}"/>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1981505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47F7C-BD17-EAA4-65A8-2773A9744D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6CBAD8-7B38-618F-F71E-A144A42179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7963BB-D24B-E39F-874E-E1292CA8A9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9CCB5E-75D2-A1FA-0983-39388FD6864A}"/>
              </a:ext>
            </a:extLst>
          </p:cNvPr>
          <p:cNvSpPr>
            <a:spLocks noGrp="1"/>
          </p:cNvSpPr>
          <p:nvPr>
            <p:ph type="dt" sz="half" idx="10"/>
          </p:nvPr>
        </p:nvSpPr>
        <p:spPr/>
        <p:txBody>
          <a:bodyPr/>
          <a:lstStyle/>
          <a:p>
            <a:fld id="{77B2F58F-53A4-4CB0-ABD0-EC2CAD140139}" type="datetimeFigureOut">
              <a:rPr lang="en-US" smtClean="0"/>
              <a:t>7/21/2022</a:t>
            </a:fld>
            <a:endParaRPr lang="en-US"/>
          </a:p>
        </p:txBody>
      </p:sp>
      <p:sp>
        <p:nvSpPr>
          <p:cNvPr id="6" name="Footer Placeholder 5">
            <a:extLst>
              <a:ext uri="{FF2B5EF4-FFF2-40B4-BE49-F238E27FC236}">
                <a16:creationId xmlns:a16="http://schemas.microsoft.com/office/drawing/2014/main" id="{10C78B72-FA68-6A65-3049-CBD65C302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FB78D4-40FE-B387-A80E-15674C826A09}"/>
              </a:ext>
            </a:extLst>
          </p:cNvPr>
          <p:cNvSpPr>
            <a:spLocks noGrp="1"/>
          </p:cNvSpPr>
          <p:nvPr>
            <p:ph type="sldNum" sz="quarter" idx="12"/>
          </p:nvPr>
        </p:nvSpPr>
        <p:spPr/>
        <p:txBody>
          <a:bodyPr/>
          <a:lstStyle/>
          <a:p>
            <a:fld id="{DE06B377-3261-4960-9DE0-B3EC577377FE}" type="slidenum">
              <a:rPr lang="en-US" smtClean="0"/>
              <a:t>‹#›</a:t>
            </a:fld>
            <a:endParaRPr lang="en-US"/>
          </a:p>
        </p:txBody>
      </p:sp>
    </p:spTree>
    <p:extLst>
      <p:ext uri="{BB962C8B-B14F-4D97-AF65-F5344CB8AC3E}">
        <p14:creationId xmlns:p14="http://schemas.microsoft.com/office/powerpoint/2010/main" val="3440238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5D031F-2FC7-E29C-15DD-231C0809A3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5C9C58-B748-A706-4B84-DD73E20CA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2146FC-1B1D-F667-7EA1-4C4B27C7CD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2F58F-53A4-4CB0-ABD0-EC2CAD140139}" type="datetimeFigureOut">
              <a:rPr lang="en-US" smtClean="0"/>
              <a:t>7/21/2022</a:t>
            </a:fld>
            <a:endParaRPr lang="en-US"/>
          </a:p>
        </p:txBody>
      </p:sp>
      <p:sp>
        <p:nvSpPr>
          <p:cNvPr id="5" name="Footer Placeholder 4">
            <a:extLst>
              <a:ext uri="{FF2B5EF4-FFF2-40B4-BE49-F238E27FC236}">
                <a16:creationId xmlns:a16="http://schemas.microsoft.com/office/drawing/2014/main" id="{D3DF5409-C230-0140-4411-66865979DF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4DE097-3278-7A7B-062D-348E3A05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06B377-3261-4960-9DE0-B3EC577377FE}" type="slidenum">
              <a:rPr lang="en-US" smtClean="0"/>
              <a:t>‹#›</a:t>
            </a:fld>
            <a:endParaRPr lang="en-US"/>
          </a:p>
        </p:txBody>
      </p:sp>
    </p:spTree>
    <p:extLst>
      <p:ext uri="{BB962C8B-B14F-4D97-AF65-F5344CB8AC3E}">
        <p14:creationId xmlns:p14="http://schemas.microsoft.com/office/powerpoint/2010/main" val="937417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7A299DDA-9E1A-483E-91DE-BE7FA170201F}"/>
              </a:ext>
            </a:extLst>
          </p:cNvPr>
          <p:cNvSpPr txBox="1">
            <a:spLocks noGrp="1" noChangeArrowheads="1"/>
          </p:cNvSpPr>
          <p:nvPr>
            <p:ph type="title"/>
          </p:nvPr>
        </p:nvSpPr>
        <p:spPr bwMode="auto">
          <a:xfrm>
            <a:off x="1180724" y="47505"/>
            <a:ext cx="9493693" cy="931832"/>
          </a:xfrm>
          <a:prstGeom prst="rect">
            <a:avLst/>
          </a:prstGeom>
          <a:noFill/>
          <a:ln>
            <a:noFill/>
          </a:ln>
          <a:effectLst/>
        </p:spPr>
        <p:txBody>
          <a:bodyPr lIns="41148" tIns="20574" rIns="41148" bIns="20574"/>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ctr" defTabSz="621884" eaLnBrk="1" hangingPunct="1">
              <a:lnSpc>
                <a:spcPct val="100000"/>
              </a:lnSpc>
              <a:spcBef>
                <a:spcPts val="0"/>
              </a:spcBef>
              <a:buNone/>
              <a:defRPr/>
            </a:pPr>
            <a:r>
              <a:rPr lang="en-US" altLang="en-US" sz="2400" b="1" kern="0" dirty="0">
                <a:solidFill>
                  <a:schemeClr val="accent1">
                    <a:lumMod val="75000"/>
                  </a:schemeClr>
                </a:solidFill>
                <a:latin typeface="Calibri" panose="020F0502020204030204" pitchFamily="34" charset="0"/>
                <a:ea typeface="Ebrima" panose="02000000000000000000" pitchFamily="2" charset="0"/>
                <a:cs typeface="Calibri" panose="020F0502020204030204" pitchFamily="34" charset="0"/>
              </a:rPr>
              <a:t>Integrated </a:t>
            </a:r>
            <a:r>
              <a:rPr lang="en-US" altLang="en-US" sz="2400" b="1" kern="0" dirty="0">
                <a:solidFill>
                  <a:schemeClr val="accent2"/>
                </a:solidFill>
                <a:latin typeface="Calibri" panose="020F0502020204030204" pitchFamily="34" charset="0"/>
                <a:ea typeface="Ebrima" panose="02000000000000000000" pitchFamily="2" charset="0"/>
                <a:cs typeface="Calibri" panose="020F0502020204030204" pitchFamily="34" charset="0"/>
              </a:rPr>
              <a:t>measles and rubella </a:t>
            </a:r>
            <a:r>
              <a:rPr lang="en-US" altLang="en-US" sz="2400" b="1" kern="0" dirty="0">
                <a:solidFill>
                  <a:schemeClr val="accent1">
                    <a:lumMod val="75000"/>
                  </a:schemeClr>
                </a:solidFill>
                <a:latin typeface="Calibri" panose="020F0502020204030204" pitchFamily="34" charset="0"/>
                <a:ea typeface="Ebrima" panose="02000000000000000000" pitchFamily="2" charset="0"/>
                <a:cs typeface="Calibri" panose="020F0502020204030204" pitchFamily="34" charset="0"/>
              </a:rPr>
              <a:t>surveillance indicators for Latin America and the Caribbean, epidemiological weeks 1-26, 2020-2022</a:t>
            </a:r>
            <a:endParaRPr kumimoji="0" lang="es-419" altLang="en-US" sz="2800" b="1" i="0" u="none" strike="noStrike" kern="1200" cap="none" spc="0" normalizeH="0" baseline="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endParaRPr>
          </a:p>
        </p:txBody>
      </p:sp>
      <p:sp>
        <p:nvSpPr>
          <p:cNvPr id="5" name="Content Placeholder 4">
            <a:extLst>
              <a:ext uri="{FF2B5EF4-FFF2-40B4-BE49-F238E27FC236}">
                <a16:creationId xmlns:a16="http://schemas.microsoft.com/office/drawing/2014/main" id="{89C9D53D-2795-45F2-8C04-716D6AECC961}"/>
              </a:ext>
            </a:extLst>
          </p:cNvPr>
          <p:cNvSpPr txBox="1">
            <a:spLocks noGrp="1"/>
          </p:cNvSpPr>
          <p:nvPr>
            <p:ph idx="4294967295"/>
          </p:nvPr>
        </p:nvSpPr>
        <p:spPr>
          <a:xfrm>
            <a:off x="650876" y="1694107"/>
            <a:ext cx="2925182" cy="523220"/>
          </a:xfrm>
          <a:prstGeom prst="rect">
            <a:avLst/>
          </a:prstGeom>
          <a:noFill/>
        </p:spPr>
        <p:txBody>
          <a:bodyPr wrap="square">
            <a:spAutoFit/>
          </a:bodyPr>
          <a:lstStyle/>
          <a:p>
            <a:pPr marL="0" lvl="0" indent="0" algn="ctr">
              <a:lnSpc>
                <a:spcPct val="100000"/>
              </a:lnSpc>
              <a:spcBef>
                <a:spcPts val="0"/>
              </a:spcBef>
              <a:buNone/>
              <a:defRPr sz="1400" b="0" i="0" u="none" strike="noStrike" kern="1200" spc="0" baseline="0">
                <a:solidFill>
                  <a:prstClr val="black">
                    <a:lumMod val="65000"/>
                    <a:lumOff val="35000"/>
                  </a:prstClr>
                </a:solidFill>
                <a:latin typeface="+mn-lt"/>
                <a:ea typeface="+mn-ea"/>
                <a:cs typeface="+mn-cs"/>
              </a:defRPr>
            </a:pPr>
            <a:r>
              <a:rPr lang="en-US" sz="1400" b="1" dirty="0">
                <a:solidFill>
                  <a:prstClr val="black">
                    <a:lumMod val="65000"/>
                    <a:lumOff val="35000"/>
                  </a:prstClr>
                </a:solidFill>
              </a:rPr>
              <a:t>Annual rate of suspected MR cases per 100,000 population</a:t>
            </a:r>
            <a:endParaRPr kumimoji="0" lang="en-US" sz="1100" b="1"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1EC1CA9C-483F-4A5B-8A3F-93B29AF16868}"/>
              </a:ext>
            </a:extLst>
          </p:cNvPr>
          <p:cNvSpPr/>
          <p:nvPr/>
        </p:nvSpPr>
        <p:spPr>
          <a:xfrm>
            <a:off x="882845" y="4348530"/>
            <a:ext cx="2287690" cy="600164"/>
          </a:xfrm>
          <a:prstGeom prst="rect">
            <a:avLst/>
          </a:prstGeom>
        </p:spPr>
        <p:txBody>
          <a:bodyPr wrap="square">
            <a:spAutoFit/>
          </a:bodyPr>
          <a:lstStyle/>
          <a:p>
            <a:pPr lvl="0" algn="ctr">
              <a:defRPr/>
            </a:pPr>
            <a:r>
              <a:rPr lang="en-US" altLang="en-US" sz="1100" b="1" i="1" dirty="0">
                <a:solidFill>
                  <a:prstClr val="black"/>
                </a:solidFill>
              </a:rPr>
              <a:t>Number of suspected cases of measles and rubella</a:t>
            </a:r>
            <a:r>
              <a:rPr kumimoji="0" lang="es-ES" altLang="en-US" sz="1100" b="1"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1100" b="1" i="1"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0" name="Table 9">
            <a:extLst>
              <a:ext uri="{FF2B5EF4-FFF2-40B4-BE49-F238E27FC236}">
                <a16:creationId xmlns:a16="http://schemas.microsoft.com/office/drawing/2014/main" id="{6FD453ED-483F-4823-819F-98F8383B8C6A}"/>
              </a:ext>
            </a:extLst>
          </p:cNvPr>
          <p:cNvGraphicFramePr>
            <a:graphicFrameLocks noGrp="1"/>
          </p:cNvGraphicFramePr>
          <p:nvPr>
            <p:extLst>
              <p:ext uri="{D42A27DB-BD31-4B8C-83A1-F6EECF244321}">
                <p14:modId xmlns:p14="http://schemas.microsoft.com/office/powerpoint/2010/main" val="3901526054"/>
              </p:ext>
            </p:extLst>
          </p:nvPr>
        </p:nvGraphicFramePr>
        <p:xfrm>
          <a:off x="769617" y="4847044"/>
          <a:ext cx="2514147" cy="495300"/>
        </p:xfrm>
        <a:graphic>
          <a:graphicData uri="http://schemas.openxmlformats.org/drawingml/2006/table">
            <a:tbl>
              <a:tblPr>
                <a:tableStyleId>{5C22544A-7EE6-4342-B048-85BDC9FD1C3A}</a:tableStyleId>
              </a:tblPr>
              <a:tblGrid>
                <a:gridCol w="838049">
                  <a:extLst>
                    <a:ext uri="{9D8B030D-6E8A-4147-A177-3AD203B41FA5}">
                      <a16:colId xmlns:a16="http://schemas.microsoft.com/office/drawing/2014/main" val="3798576513"/>
                    </a:ext>
                  </a:extLst>
                </a:gridCol>
                <a:gridCol w="838049">
                  <a:extLst>
                    <a:ext uri="{9D8B030D-6E8A-4147-A177-3AD203B41FA5}">
                      <a16:colId xmlns:a16="http://schemas.microsoft.com/office/drawing/2014/main" val="3041707741"/>
                    </a:ext>
                  </a:extLst>
                </a:gridCol>
                <a:gridCol w="838049">
                  <a:extLst>
                    <a:ext uri="{9D8B030D-6E8A-4147-A177-3AD203B41FA5}">
                      <a16:colId xmlns:a16="http://schemas.microsoft.com/office/drawing/2014/main" val="1161880329"/>
                    </a:ext>
                  </a:extLst>
                </a:gridCol>
              </a:tblGrid>
              <a:tr h="165100">
                <a:tc>
                  <a:txBody>
                    <a:bodyPr/>
                    <a:lstStyle/>
                    <a:p>
                      <a:pPr algn="ctr" fontAlgn="ctr"/>
                      <a:r>
                        <a:rPr lang="en-US" sz="1000" u="none" strike="noStrike" dirty="0">
                          <a:effectLst/>
                        </a:rPr>
                        <a:t>2020-26</a:t>
                      </a:r>
                      <a:endParaRPr lang="en-US" sz="1000" b="1" i="0" u="none" strike="noStrike" dirty="0">
                        <a:solidFill>
                          <a:srgbClr val="000000"/>
                        </a:solidFill>
                        <a:effectLst/>
                        <a:latin typeface="Calibri" panose="020F0502020204030204" pitchFamily="34"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000" u="none" strike="noStrike" dirty="0">
                          <a:effectLst/>
                        </a:rPr>
                        <a:t>2021-26</a:t>
                      </a:r>
                      <a:endParaRPr lang="en-US" sz="1000" b="1" i="0" u="none" strike="noStrike" dirty="0">
                        <a:solidFill>
                          <a:srgbClr val="000000"/>
                        </a:solidFill>
                        <a:effectLst/>
                        <a:latin typeface="Calibri" panose="020F0502020204030204" pitchFamily="34"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000" b="0" i="0" u="none" strike="noStrike" dirty="0">
                          <a:solidFill>
                            <a:srgbClr val="000000"/>
                          </a:solidFill>
                          <a:effectLst/>
                          <a:latin typeface="Calibri" panose="020F0502020204030204" pitchFamily="34" charset="0"/>
                        </a:rPr>
                        <a:t>2022-26</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1243962"/>
                  </a:ext>
                </a:extLst>
              </a:tr>
              <a:tr h="330200">
                <a:tc>
                  <a:txBody>
                    <a:bodyPr/>
                    <a:lstStyle/>
                    <a:p>
                      <a:pPr algn="ctr" fontAlgn="ctr"/>
                      <a:r>
                        <a:rPr lang="en-US" sz="1000" u="none" strike="noStrike" dirty="0">
                          <a:effectLst/>
                        </a:rPr>
                        <a:t>17,325</a:t>
                      </a:r>
                      <a:endParaRPr lang="en-US" sz="1000" b="0" i="0" u="none" strike="noStrike" dirty="0">
                        <a:solidFill>
                          <a:srgbClr val="000000"/>
                        </a:solidFill>
                        <a:effectLst/>
                        <a:latin typeface="Calibri" panose="020F0502020204030204" pitchFamily="34"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u="none" strike="noStrike" dirty="0">
                          <a:effectLst/>
                        </a:rPr>
                        <a:t>3,885</a:t>
                      </a:r>
                      <a:endParaRPr lang="en-US" sz="1000" b="0" i="0" u="none" strike="noStrike" dirty="0">
                        <a:solidFill>
                          <a:srgbClr val="000000"/>
                        </a:solidFill>
                        <a:effectLst/>
                        <a:latin typeface="Calibri" panose="020F0502020204030204" pitchFamily="34" charset="0"/>
                      </a:endParaRP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rgbClr val="000000"/>
                          </a:solidFill>
                          <a:effectLst/>
                          <a:latin typeface="Calibri" panose="020F0502020204030204" pitchFamily="34" charset="0"/>
                        </a:rPr>
                        <a:t>6,035</a:t>
                      </a:r>
                    </a:p>
                  </a:txBody>
                  <a:tcPr marL="6350" marR="6350" marT="635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9215795"/>
                  </a:ext>
                </a:extLst>
              </a:tr>
            </a:tbl>
          </a:graphicData>
        </a:graphic>
      </p:graphicFrame>
      <p:cxnSp>
        <p:nvCxnSpPr>
          <p:cNvPr id="11" name="Straight Connector 10">
            <a:extLst>
              <a:ext uri="{FF2B5EF4-FFF2-40B4-BE49-F238E27FC236}">
                <a16:creationId xmlns:a16="http://schemas.microsoft.com/office/drawing/2014/main" id="{2F3FA8F0-2942-4004-8596-B4E546E5C424}"/>
              </a:ext>
            </a:extLst>
          </p:cNvPr>
          <p:cNvCxnSpPr/>
          <p:nvPr/>
        </p:nvCxnSpPr>
        <p:spPr>
          <a:xfrm>
            <a:off x="4083153" y="1244609"/>
            <a:ext cx="0" cy="4592625"/>
          </a:xfrm>
          <a:prstGeom prst="line">
            <a:avLst/>
          </a:prstGeom>
          <a:ln/>
        </p:spPr>
        <p:style>
          <a:lnRef idx="1">
            <a:schemeClr val="accent3"/>
          </a:lnRef>
          <a:fillRef idx="0">
            <a:schemeClr val="accent3"/>
          </a:fillRef>
          <a:effectRef idx="0">
            <a:schemeClr val="accent3"/>
          </a:effectRef>
          <a:fontRef idx="minor">
            <a:schemeClr val="tx1"/>
          </a:fontRef>
        </p:style>
      </p:cxnSp>
      <p:sp>
        <p:nvSpPr>
          <p:cNvPr id="16" name="Rectangle 15">
            <a:extLst>
              <a:ext uri="{FF2B5EF4-FFF2-40B4-BE49-F238E27FC236}">
                <a16:creationId xmlns:a16="http://schemas.microsoft.com/office/drawing/2014/main" id="{A34F1AA2-D418-44F2-8750-6E9079BD05AE}"/>
              </a:ext>
            </a:extLst>
          </p:cNvPr>
          <p:cNvSpPr/>
          <p:nvPr/>
        </p:nvSpPr>
        <p:spPr>
          <a:xfrm>
            <a:off x="307872" y="6438718"/>
            <a:ext cx="11626389" cy="415498"/>
          </a:xfrm>
          <a:prstGeom prst="rect">
            <a:avLst/>
          </a:prstGeom>
        </p:spPr>
        <p:txBody>
          <a:bodyPr wrap="square">
            <a:spAutoFit/>
          </a:bodyPr>
          <a:lstStyle/>
          <a:p>
            <a:pPr lvl="0">
              <a:defRPr/>
            </a:pPr>
            <a:r>
              <a:rPr lang="en-US" altLang="en-US" sz="1050" i="1" dirty="0">
                <a:solidFill>
                  <a:prstClr val="black"/>
                </a:solidFill>
              </a:rPr>
              <a:t>Source: Integrated Monitoring Information System (ISIS) and country reports. Canada and USA do not report suspected cases to PAHO. The indicators of adequate investigation and sample did not consider data from Brazil. </a:t>
            </a:r>
            <a:endParaRPr kumimoji="0" lang="es-ES" sz="105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13" name="Content Placeholder 5">
            <a:extLst>
              <a:ext uri="{FF2B5EF4-FFF2-40B4-BE49-F238E27FC236}">
                <a16:creationId xmlns:a16="http://schemas.microsoft.com/office/drawing/2014/main" id="{822C88DE-8572-2A08-DDB7-CFC6F71F065D}"/>
              </a:ext>
            </a:extLst>
          </p:cNvPr>
          <p:cNvGraphicFramePr>
            <a:graphicFrameLocks noGrp="1"/>
          </p:cNvGraphicFramePr>
          <p:nvPr>
            <p:ph idx="1"/>
            <p:extLst>
              <p:ext uri="{D42A27DB-BD31-4B8C-83A1-F6EECF244321}">
                <p14:modId xmlns:p14="http://schemas.microsoft.com/office/powerpoint/2010/main" val="953984469"/>
              </p:ext>
            </p:extLst>
          </p:nvPr>
        </p:nvGraphicFramePr>
        <p:xfrm>
          <a:off x="4222196" y="1368266"/>
          <a:ext cx="3721738" cy="229549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ontent Placeholder 5">
            <a:extLst>
              <a:ext uri="{FF2B5EF4-FFF2-40B4-BE49-F238E27FC236}">
                <a16:creationId xmlns:a16="http://schemas.microsoft.com/office/drawing/2014/main" id="{40B3B41F-E526-BFCD-2C80-BF8B76C226DE}"/>
              </a:ext>
            </a:extLst>
          </p:cNvPr>
          <p:cNvGraphicFramePr>
            <a:graphicFrameLocks/>
          </p:cNvGraphicFramePr>
          <p:nvPr>
            <p:extLst>
              <p:ext uri="{D42A27DB-BD31-4B8C-83A1-F6EECF244321}">
                <p14:modId xmlns:p14="http://schemas.microsoft.com/office/powerpoint/2010/main" val="1584147415"/>
              </p:ext>
            </p:extLst>
          </p:nvPr>
        </p:nvGraphicFramePr>
        <p:xfrm>
          <a:off x="8124187" y="1370635"/>
          <a:ext cx="3721738" cy="22954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5">
            <a:extLst>
              <a:ext uri="{FF2B5EF4-FFF2-40B4-BE49-F238E27FC236}">
                <a16:creationId xmlns:a16="http://schemas.microsoft.com/office/drawing/2014/main" id="{873BDD71-A421-C5AA-0DAD-47BB4214243D}"/>
              </a:ext>
            </a:extLst>
          </p:cNvPr>
          <p:cNvGraphicFramePr>
            <a:graphicFrameLocks/>
          </p:cNvGraphicFramePr>
          <p:nvPr>
            <p:extLst>
              <p:ext uri="{D42A27DB-BD31-4B8C-83A1-F6EECF244321}">
                <p14:modId xmlns:p14="http://schemas.microsoft.com/office/powerpoint/2010/main" val="675947492"/>
              </p:ext>
            </p:extLst>
          </p:nvPr>
        </p:nvGraphicFramePr>
        <p:xfrm>
          <a:off x="4222196" y="4064750"/>
          <a:ext cx="3721738" cy="22954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ontent Placeholder 5">
            <a:extLst>
              <a:ext uri="{FF2B5EF4-FFF2-40B4-BE49-F238E27FC236}">
                <a16:creationId xmlns:a16="http://schemas.microsoft.com/office/drawing/2014/main" id="{AFE4A10D-ABC4-9CDD-349B-935203696CAC}"/>
              </a:ext>
            </a:extLst>
          </p:cNvPr>
          <p:cNvGraphicFramePr>
            <a:graphicFrameLocks/>
          </p:cNvGraphicFramePr>
          <p:nvPr>
            <p:extLst>
              <p:ext uri="{D42A27DB-BD31-4B8C-83A1-F6EECF244321}">
                <p14:modId xmlns:p14="http://schemas.microsoft.com/office/powerpoint/2010/main" val="280676373"/>
              </p:ext>
            </p:extLst>
          </p:nvPr>
        </p:nvGraphicFramePr>
        <p:xfrm>
          <a:off x="8124187" y="4064750"/>
          <a:ext cx="3721738" cy="2295494"/>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87180D31-ABDE-ABE3-B596-8DFBDB730AC7}"/>
              </a:ext>
            </a:extLst>
          </p:cNvPr>
          <p:cNvSpPr txBox="1"/>
          <p:nvPr/>
        </p:nvSpPr>
        <p:spPr>
          <a:xfrm>
            <a:off x="5034092" y="1059801"/>
            <a:ext cx="2429931" cy="523220"/>
          </a:xfrm>
          <a:prstGeom prst="rect">
            <a:avLst/>
          </a:prstGeom>
          <a:noFill/>
        </p:spPr>
        <p:txBody>
          <a:bodyPr wrap="square" rtlCol="0">
            <a:spAutoFit/>
          </a:bodyPr>
          <a:lstStyle/>
          <a:p>
            <a:pPr algn="ctr"/>
            <a:r>
              <a:rPr lang="en-US" sz="1400" dirty="0"/>
              <a:t>% Suspected cases with adequate investigation </a:t>
            </a:r>
          </a:p>
        </p:txBody>
      </p:sp>
      <p:sp>
        <p:nvSpPr>
          <p:cNvPr id="18" name="TextBox 17">
            <a:extLst>
              <a:ext uri="{FF2B5EF4-FFF2-40B4-BE49-F238E27FC236}">
                <a16:creationId xmlns:a16="http://schemas.microsoft.com/office/drawing/2014/main" id="{B0BCB307-9D64-F059-16DF-33BC6BF828F1}"/>
              </a:ext>
            </a:extLst>
          </p:cNvPr>
          <p:cNvSpPr txBox="1"/>
          <p:nvPr/>
        </p:nvSpPr>
        <p:spPr>
          <a:xfrm>
            <a:off x="4749804" y="3757470"/>
            <a:ext cx="3005664" cy="523220"/>
          </a:xfrm>
          <a:prstGeom prst="rect">
            <a:avLst/>
          </a:prstGeom>
          <a:noFill/>
        </p:spPr>
        <p:txBody>
          <a:bodyPr wrap="square" rtlCol="0">
            <a:spAutoFit/>
          </a:bodyPr>
          <a:lstStyle/>
          <a:p>
            <a:pPr algn="ctr"/>
            <a:r>
              <a:rPr lang="en-US" sz="1400" dirty="0"/>
              <a:t>% Suspected cases with blood samples received in laboratory ≤5 days</a:t>
            </a:r>
          </a:p>
        </p:txBody>
      </p:sp>
      <p:sp>
        <p:nvSpPr>
          <p:cNvPr id="19" name="TextBox 18">
            <a:extLst>
              <a:ext uri="{FF2B5EF4-FFF2-40B4-BE49-F238E27FC236}">
                <a16:creationId xmlns:a16="http://schemas.microsoft.com/office/drawing/2014/main" id="{10630E91-A5AD-F6CB-9B80-839EEEB1873A}"/>
              </a:ext>
            </a:extLst>
          </p:cNvPr>
          <p:cNvSpPr txBox="1"/>
          <p:nvPr/>
        </p:nvSpPr>
        <p:spPr>
          <a:xfrm>
            <a:off x="8894871" y="3752321"/>
            <a:ext cx="2429931" cy="523220"/>
          </a:xfrm>
          <a:prstGeom prst="rect">
            <a:avLst/>
          </a:prstGeom>
          <a:noFill/>
        </p:spPr>
        <p:txBody>
          <a:bodyPr wrap="square" rtlCol="0">
            <a:spAutoFit/>
          </a:bodyPr>
          <a:lstStyle/>
          <a:p>
            <a:pPr algn="ctr"/>
            <a:r>
              <a:rPr lang="en-US" sz="1400" dirty="0"/>
              <a:t>% Suspected cases with laboratory results in ≤4 days</a:t>
            </a:r>
          </a:p>
        </p:txBody>
      </p:sp>
      <p:sp>
        <p:nvSpPr>
          <p:cNvPr id="21" name="TextBox 20">
            <a:extLst>
              <a:ext uri="{FF2B5EF4-FFF2-40B4-BE49-F238E27FC236}">
                <a16:creationId xmlns:a16="http://schemas.microsoft.com/office/drawing/2014/main" id="{7D461BAB-BE0D-D2E8-5897-8EF184868359}"/>
              </a:ext>
            </a:extLst>
          </p:cNvPr>
          <p:cNvSpPr txBox="1"/>
          <p:nvPr/>
        </p:nvSpPr>
        <p:spPr>
          <a:xfrm>
            <a:off x="8894872" y="1065168"/>
            <a:ext cx="2429931" cy="523220"/>
          </a:xfrm>
          <a:prstGeom prst="rect">
            <a:avLst/>
          </a:prstGeom>
          <a:noFill/>
        </p:spPr>
        <p:txBody>
          <a:bodyPr wrap="square" rtlCol="0">
            <a:spAutoFit/>
          </a:bodyPr>
          <a:lstStyle/>
          <a:p>
            <a:pPr algn="ctr"/>
            <a:r>
              <a:rPr lang="en-US" sz="1400" dirty="0"/>
              <a:t>% Suspected cases with adequate sample </a:t>
            </a:r>
          </a:p>
        </p:txBody>
      </p:sp>
      <p:graphicFrame>
        <p:nvGraphicFramePr>
          <p:cNvPr id="23" name="Content Placeholder 5">
            <a:extLst>
              <a:ext uri="{FF2B5EF4-FFF2-40B4-BE49-F238E27FC236}">
                <a16:creationId xmlns:a16="http://schemas.microsoft.com/office/drawing/2014/main" id="{5AA08189-7FF5-6468-5210-AF24709005BC}"/>
              </a:ext>
            </a:extLst>
          </p:cNvPr>
          <p:cNvGraphicFramePr>
            <a:graphicFrameLocks/>
          </p:cNvGraphicFramePr>
          <p:nvPr>
            <p:extLst>
              <p:ext uri="{D42A27DB-BD31-4B8C-83A1-F6EECF244321}">
                <p14:modId xmlns:p14="http://schemas.microsoft.com/office/powerpoint/2010/main" val="563056884"/>
              </p:ext>
            </p:extLst>
          </p:nvPr>
        </p:nvGraphicFramePr>
        <p:xfrm>
          <a:off x="165822" y="2262020"/>
          <a:ext cx="3721738" cy="147390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845232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6CA7676B86F74E856844E3FCBB414E" ma:contentTypeVersion="21" ma:contentTypeDescription="Create a new document." ma:contentTypeScope="" ma:versionID="43444863d93a8fa859bbce967ba93798">
  <xsd:schema xmlns:xsd="http://www.w3.org/2001/XMLSchema" xmlns:xs="http://www.w3.org/2001/XMLSchema" xmlns:p="http://schemas.microsoft.com/office/2006/metadata/properties" xmlns:ns2="57afcdac-b810-49c0-af1e-015628e7eb43" xmlns:ns3="73d0ba8d-d766-4bf6-bcf0-d2eb81301a02" xmlns:ns4="5e13aadc-de86-43ee-b386-40c01ba74c80" targetNamespace="http://schemas.microsoft.com/office/2006/metadata/properties" ma:root="true" ma:fieldsID="afb276f8eb590041fadab504fb268dc6" ns2:_="" ns3:_="" ns4:_="">
    <xsd:import namespace="57afcdac-b810-49c0-af1e-015628e7eb43"/>
    <xsd:import namespace="73d0ba8d-d766-4bf6-bcf0-d2eb81301a02"/>
    <xsd:import namespace="5e13aadc-de86-43ee-b386-40c01ba74c8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afcdac-b810-49c0-af1e-015628e7eb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0f44cca-6aff-4d49-827c-e4b3bc2e3f1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d0ba8d-d766-4bf6-bcf0-d2eb81301a0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13aadc-de86-43ee-b386-40c01ba74c8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a3c86500-e530-4483-9b01-bc1e935aaf20}" ma:internalName="TaxCatchAll" ma:showField="CatchAllData" ma:web="73d0ba8d-d766-4bf6-bcf0-d2eb81301a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720C86-F52A-4EA8-9040-1FAEDF6598EB}">
  <ds:schemaRefs>
    <ds:schemaRef ds:uri="http://schemas.microsoft.com/sharepoint/v3/contenttype/forms"/>
  </ds:schemaRefs>
</ds:datastoreItem>
</file>

<file path=customXml/itemProps2.xml><?xml version="1.0" encoding="utf-8"?>
<ds:datastoreItem xmlns:ds="http://schemas.openxmlformats.org/officeDocument/2006/customXml" ds:itemID="{38D52617-5AEC-446E-BC58-41076DEA48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afcdac-b810-49c0-af1e-015628e7eb43"/>
    <ds:schemaRef ds:uri="73d0ba8d-d766-4bf6-bcf0-d2eb81301a02"/>
    <ds:schemaRef ds:uri="5e13aadc-de86-43ee-b386-40c01ba74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206</TotalTime>
  <Words>114</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Ebrima</vt:lpstr>
      <vt:lpstr>Office Theme</vt:lpstr>
      <vt:lpstr>Integrated measles and rubella surveillance indicators for Latin America and the Caribbean, epidemiological weeks 1-26, 2020-2022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Measles and Rubella Surveillance Indicators for Latin America and the Caribbean, 2017-2022*</dc:title>
  <dc:creator>Pacis, Ms. Carmelita Lucia (WDC)</dc:creator>
  <cp:lastModifiedBy>Pacis, Ms. Carmelita Lucia (WDC)</cp:lastModifiedBy>
  <cp:revision>9</cp:revision>
  <dcterms:created xsi:type="dcterms:W3CDTF">2022-07-14T17:47:31Z</dcterms:created>
  <dcterms:modified xsi:type="dcterms:W3CDTF">2022-07-21T23:01:07Z</dcterms:modified>
</cp:coreProperties>
</file>