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14746947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9" autoAdjust="0"/>
    <p:restoredTop sz="94660"/>
  </p:normalViewPr>
  <p:slideViewPr>
    <p:cSldViewPr snapToGrid="0">
      <p:cViewPr varScale="1">
        <p:scale>
          <a:sx n="94" d="100"/>
          <a:sy n="94" d="100"/>
        </p:scale>
        <p:origin x="60" y="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18238038249873"/>
          <c:y val="5.7299648790195036E-2"/>
          <c:w val="0.85261242146319016"/>
          <c:h val="0.790585115279707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cases with adeq. investig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89</c:v>
                </c:pt>
                <c:pt idx="1">
                  <c:v>76</c:v>
                </c:pt>
                <c:pt idx="2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38-4F6C-9F21-3DE3EFFF01A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 cases with adeq. sample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Sheet1!$C$2:$C$4</c:f>
            </c:numRef>
          </c:val>
          <c:extLst>
            <c:ext xmlns:c16="http://schemas.microsoft.com/office/drawing/2014/chart" uri="{C3380CC4-5D6E-409C-BE32-E72D297353CC}">
              <c16:uniqueId val="{00000001-4B38-4F6C-9F21-3DE3EFFF01A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% Lab received &lt;= 5 days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Sheet1!$D$2:$D$4</c:f>
            </c:numRef>
          </c:val>
          <c:extLst>
            <c:ext xmlns:c16="http://schemas.microsoft.com/office/drawing/2014/chart" uri="{C3380CC4-5D6E-409C-BE32-E72D297353CC}">
              <c16:uniqueId val="{00000002-4B38-4F6C-9F21-3DE3EFFF01A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% Lab result &lt;= 4 days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Sheet1!$E$2:$E$4</c:f>
            </c:numRef>
          </c:val>
          <c:extLst>
            <c:ext xmlns:c16="http://schemas.microsoft.com/office/drawing/2014/chart" uri="{C3380CC4-5D6E-409C-BE32-E72D297353CC}">
              <c16:uniqueId val="{00000003-4B38-4F6C-9F21-3DE3EFFF0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27"/>
        <c:axId val="1346693519"/>
        <c:axId val="1346713487"/>
      </c:barChart>
      <c:catAx>
        <c:axId val="134669351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6713487"/>
        <c:crosses val="autoZero"/>
        <c:auto val="1"/>
        <c:lblAlgn val="ctr"/>
        <c:lblOffset val="100"/>
        <c:noMultiLvlLbl val="0"/>
      </c:catAx>
      <c:valAx>
        <c:axId val="1346713487"/>
        <c:scaling>
          <c:orientation val="minMax"/>
          <c:max val="1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3175"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66935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5946836010578"/>
          <c:y val="6.2832104626627555E-2"/>
          <c:w val="0.85261242146319016"/>
          <c:h val="0.790585115279707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cases with adeq. investig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Sheet1!$B$2:$B$4</c:f>
            </c:numRef>
          </c:val>
          <c:extLst>
            <c:ext xmlns:c16="http://schemas.microsoft.com/office/drawing/2014/chart" uri="{C3380CC4-5D6E-409C-BE32-E72D297353CC}">
              <c16:uniqueId val="{00000000-B4F0-43B8-864D-5FFF64972B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 cases with adeq. sample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97</c:v>
                </c:pt>
                <c:pt idx="1">
                  <c:v>96</c:v>
                </c:pt>
                <c:pt idx="2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F0-43B8-864D-5FFF64972BE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% Lab received &lt;= 5 days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Sheet1!$D$2:$D$4</c:f>
            </c:numRef>
          </c:val>
          <c:extLst>
            <c:ext xmlns:c16="http://schemas.microsoft.com/office/drawing/2014/chart" uri="{C3380CC4-5D6E-409C-BE32-E72D297353CC}">
              <c16:uniqueId val="{00000002-B4F0-43B8-864D-5FFF64972BE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% Lab result &lt;= 4 days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Sheet1!$E$2:$E$4</c:f>
            </c:numRef>
          </c:val>
          <c:extLst>
            <c:ext xmlns:c16="http://schemas.microsoft.com/office/drawing/2014/chart" uri="{C3380CC4-5D6E-409C-BE32-E72D297353CC}">
              <c16:uniqueId val="{00000003-B4F0-43B8-864D-5FFF64972B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27"/>
        <c:axId val="1346693519"/>
        <c:axId val="1346713487"/>
      </c:barChart>
      <c:catAx>
        <c:axId val="134669351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6713487"/>
        <c:crosses val="autoZero"/>
        <c:auto val="1"/>
        <c:lblAlgn val="ctr"/>
        <c:lblOffset val="100"/>
        <c:noMultiLvlLbl val="0"/>
      </c:catAx>
      <c:valAx>
        <c:axId val="1346713487"/>
        <c:scaling>
          <c:orientation val="minMax"/>
          <c:max val="1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3175"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66935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5946836010578"/>
          <c:y val="6.2832104626627555E-2"/>
          <c:w val="0.85261242146319016"/>
          <c:h val="0.790585115279707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cases with adeq. investig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Sheet1!$B$2:$B$4</c:f>
            </c:numRef>
          </c:val>
          <c:extLst>
            <c:ext xmlns:c16="http://schemas.microsoft.com/office/drawing/2014/chart" uri="{C3380CC4-5D6E-409C-BE32-E72D297353CC}">
              <c16:uniqueId val="{00000000-B3B5-48BF-AD91-E07BC8BC1FF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 cases with adeq. sample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Sheet1!$C$2:$C$4</c:f>
            </c:numRef>
          </c:val>
          <c:extLst>
            <c:ext xmlns:c16="http://schemas.microsoft.com/office/drawing/2014/chart" uri="{C3380CC4-5D6E-409C-BE32-E72D297353CC}">
              <c16:uniqueId val="{00000001-B3B5-48BF-AD91-E07BC8BC1FF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% Lab received &lt;= 5 days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76</c:v>
                </c:pt>
                <c:pt idx="1">
                  <c:v>78</c:v>
                </c:pt>
                <c:pt idx="2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B5-48BF-AD91-E07BC8BC1FF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% Lab result &lt;= 4 days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Sheet1!$E$2:$E$4</c:f>
            </c:numRef>
          </c:val>
          <c:extLst>
            <c:ext xmlns:c16="http://schemas.microsoft.com/office/drawing/2014/chart" uri="{C3380CC4-5D6E-409C-BE32-E72D297353CC}">
              <c16:uniqueId val="{00000003-B3B5-48BF-AD91-E07BC8BC1F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27"/>
        <c:axId val="1346693519"/>
        <c:axId val="1346713487"/>
      </c:barChart>
      <c:catAx>
        <c:axId val="134669351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6713487"/>
        <c:crosses val="autoZero"/>
        <c:auto val="1"/>
        <c:lblAlgn val="ctr"/>
        <c:lblOffset val="100"/>
        <c:noMultiLvlLbl val="0"/>
      </c:catAx>
      <c:valAx>
        <c:axId val="1346713487"/>
        <c:scaling>
          <c:orientation val="minMax"/>
          <c:max val="1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3175"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66935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5946836010578"/>
          <c:y val="6.2832104626627555E-2"/>
          <c:w val="0.85261242146319016"/>
          <c:h val="0.790585115279707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cases with adeq. investig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Sheet1!$B$2:$B$4</c:f>
            </c:numRef>
          </c:val>
          <c:extLst>
            <c:ext xmlns:c16="http://schemas.microsoft.com/office/drawing/2014/chart" uri="{C3380CC4-5D6E-409C-BE32-E72D297353CC}">
              <c16:uniqueId val="{00000000-A9F6-4ADB-8532-0FD50A49C9B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 cases with adeq. sample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Sheet1!$C$2:$C$4</c:f>
            </c:numRef>
          </c:val>
          <c:extLst>
            <c:ext xmlns:c16="http://schemas.microsoft.com/office/drawing/2014/chart" uri="{C3380CC4-5D6E-409C-BE32-E72D297353CC}">
              <c16:uniqueId val="{00000001-A9F6-4ADB-8532-0FD50A49C9B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% Lab received &lt;= 5 days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Sheet1!$D$2:$D$4</c:f>
            </c:numRef>
          </c:val>
          <c:extLst>
            <c:ext xmlns:c16="http://schemas.microsoft.com/office/drawing/2014/chart" uri="{C3380CC4-5D6E-409C-BE32-E72D297353CC}">
              <c16:uniqueId val="{00000002-A9F6-4ADB-8532-0FD50A49C9B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% Lab result &lt;= 4 days</c:v>
                </c:pt>
              </c:strCache>
            </c:strRef>
          </c:tx>
          <c:spPr>
            <a:solidFill>
              <a:srgbClr val="33CC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Sheet1!$E$2:$E$4</c:f>
              <c:numCache>
                <c:formatCode>General</c:formatCode>
                <c:ptCount val="3"/>
                <c:pt idx="0">
                  <c:v>63</c:v>
                </c:pt>
                <c:pt idx="1">
                  <c:v>80</c:v>
                </c:pt>
                <c:pt idx="2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9F6-4ADB-8532-0FD50A49C9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8"/>
        <c:overlap val="-27"/>
        <c:axId val="1346693519"/>
        <c:axId val="1346713487"/>
      </c:barChart>
      <c:catAx>
        <c:axId val="134669351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6713487"/>
        <c:crosses val="autoZero"/>
        <c:auto val="1"/>
        <c:lblAlgn val="ctr"/>
        <c:lblOffset val="100"/>
        <c:noMultiLvlLbl val="0"/>
      </c:catAx>
      <c:valAx>
        <c:axId val="1346713487"/>
        <c:scaling>
          <c:orientation val="minMax"/>
          <c:max val="1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3175"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66935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5946836010578"/>
          <c:y val="6.2832104626627555E-2"/>
          <c:w val="0.85261242146319016"/>
          <c:h val="0.7905851152797076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MR rate</c:v>
                </c:pt>
              </c:strCache>
            </c:strRef>
          </c:tx>
          <c:spPr>
            <a:ln w="38100" cap="rnd">
              <a:solidFill>
                <a:srgbClr val="FFFF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38100">
                <a:solidFill>
                  <a:srgbClr val="FFFF0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FF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2020-26</c:v>
                </c:pt>
                <c:pt idx="1">
                  <c:v>2021-26</c:v>
                </c:pt>
                <c:pt idx="2">
                  <c:v>2022-26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1.3</c:v>
                </c:pt>
                <c:pt idx="1">
                  <c:v>0.3</c:v>
                </c:pt>
                <c:pt idx="2">
                  <c:v>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C9-4A0A-855A-B026955DA1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6693519"/>
        <c:axId val="1346713487"/>
      </c:lineChart>
      <c:catAx>
        <c:axId val="134669351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6713487"/>
        <c:crosses val="autoZero"/>
        <c:auto val="1"/>
        <c:lblAlgn val="ctr"/>
        <c:lblOffset val="100"/>
        <c:noMultiLvlLbl val="0"/>
      </c:catAx>
      <c:valAx>
        <c:axId val="1346713487"/>
        <c:scaling>
          <c:orientation val="minMax"/>
          <c:max val="2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3175"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6693519"/>
        <c:crosses val="autoZero"/>
        <c:crossBetween val="between"/>
      </c:valAx>
      <c:spPr>
        <a:solidFill>
          <a:srgbClr val="0070C0"/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C96EF-FB7B-A4AB-6B34-56A927962A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8EB9DA-1E2A-C056-080C-EE202DBA49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7109F-3A6C-DEE5-C230-018C295DC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F58F-53A4-4CB0-ABD0-EC2CAD140139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C6243-9014-9273-87BA-04101BC56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88BE14-984B-57E0-3703-970D29643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B377-3261-4960-9DE0-B3EC57737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8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7B98E-2285-BDB4-C42D-84272A537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E96D9E-C1FD-A336-250D-F85DDF91B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03A1A-B780-3CA9-654C-A83793149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F58F-53A4-4CB0-ABD0-EC2CAD140139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EDCFE-3F9C-F3ED-4160-48F0D8354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7224F-A332-0C41-E2FE-CAB0C0801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B377-3261-4960-9DE0-B3EC57737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66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E2C89E-4FD4-FA37-3F9D-FB848FA40B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D39B64-2B0C-C87F-7FC4-453C132055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DF689-A053-59A1-53D1-2D5441383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F58F-53A4-4CB0-ABD0-EC2CAD140139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D6792-243B-D30B-A82F-4111B8607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C8EF8-2E9F-DFC5-D8FA-261E814D5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B377-3261-4960-9DE0-B3EC57737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21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BC571-9C9B-C7D8-92BA-27D190C57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B43DF-6125-2DA1-D40E-25140EE7D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0D758-2D46-254F-105B-B0A6F210A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F58F-53A4-4CB0-ABD0-EC2CAD140139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12645-82D2-5381-7A30-9EF4BE9D2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58676-D6D7-A7D2-21AC-0E259572B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B377-3261-4960-9DE0-B3EC57737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49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2F163-B6E5-B2B0-8A97-BC086D5BF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F415A7-A119-0C26-6304-D8D6D9B9B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8EA1E1-A9C9-0C43-542F-CCD49428A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F58F-53A4-4CB0-ABD0-EC2CAD140139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945F2-DB55-D59F-C1D0-9DF78B070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C6DC3-9BC6-7D91-7E4E-ACE953B33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B377-3261-4960-9DE0-B3EC57737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073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A8D27-2FA4-8C71-BED7-01502EC61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5FC6D-C09A-F163-C994-2BE36293FF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DE2295-19DA-63D9-EC65-66FEBAE15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FE158A-66A6-8A00-80F6-447AA186B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F58F-53A4-4CB0-ABD0-EC2CAD140139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5AC76F-0D36-3995-3B87-CB22B0916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514047-0EA1-BD32-5952-00EB92E31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B377-3261-4960-9DE0-B3EC57737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786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8D89D-1C64-DE49-A580-198F8867D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5D38F6-54C3-B8A1-EE78-B1A157667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0D6A17-5EF1-5E4C-1CA4-F13278B77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D57917-763D-D8B4-C9E3-F423B619B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5589EF-AEC9-6E2F-96DF-3F53268909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836020-45E8-CA4A-6E24-CE3A5FA16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F58F-53A4-4CB0-ABD0-EC2CAD140139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A1B86A-B9D2-3137-1598-9885C6038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851032-35B5-A35C-CD38-76FEB289C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B377-3261-4960-9DE0-B3EC57737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483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B1D16-34BD-E41C-7393-4A49B069E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16187E-4079-606B-C0EF-B4A53B150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F58F-53A4-4CB0-ABD0-EC2CAD140139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92DD66-4850-E9BE-1AF8-724C8F3BB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879C39-0570-A8BB-A878-71D7C6CEA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B377-3261-4960-9DE0-B3EC57737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10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ABDA7D-A019-DF21-FCB3-CF1F84E8A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F58F-53A4-4CB0-ABD0-EC2CAD140139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75C869-D41D-95B3-34A7-80053E9C6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458033-C764-D858-0FDE-2A425D37E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B377-3261-4960-9DE0-B3EC57737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590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1C971-49F0-53E5-DE88-88ED188EB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332CB-9A01-2463-0A50-912714D24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AB4F1E-7794-7ABA-37D8-99C8B17E83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3CDBE-4A6D-6F0B-CF08-69007245B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F58F-53A4-4CB0-ABD0-EC2CAD140139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263BB4-53D6-1BF5-E48E-A3D3AFE80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2DAC6A-896F-C7F1-FF1C-4FFFA812E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B377-3261-4960-9DE0-B3EC57737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05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47F7C-BD17-EAA4-65A8-2773A9744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6CBAD8-7B38-618F-F71E-A144A42179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7963BB-D24B-E39F-874E-E1292CA8A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9CCB5E-75D2-A1FA-0983-39388FD68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F58F-53A4-4CB0-ABD0-EC2CAD140139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C78B72-FA68-6A65-3049-CBD65C302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FB78D4-40FE-B387-A80E-15674C826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6B377-3261-4960-9DE0-B3EC57737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38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5D031F-2FC7-E29C-15DD-231C0809A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5C9C58-B748-A706-4B84-DD73E20CA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146FC-1B1D-F667-7EA1-4C4B27C7CD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2F58F-53A4-4CB0-ABD0-EC2CAD140139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F5409-C230-0140-4411-66865979DF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DE097-3278-7A7B-062D-348E3A05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6B377-3261-4960-9DE0-B3EC57737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17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FD453ED-483F-4823-819F-98F8383B8C6A}"/>
              </a:ext>
            </a:extLst>
          </p:cNvPr>
          <p:cNvGraphicFramePr>
            <a:graphicFrameLocks noGrp="1"/>
          </p:cNvGraphicFramePr>
          <p:nvPr/>
        </p:nvGraphicFramePr>
        <p:xfrm>
          <a:off x="769617" y="4847044"/>
          <a:ext cx="2514147" cy="495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8049">
                  <a:extLst>
                    <a:ext uri="{9D8B030D-6E8A-4147-A177-3AD203B41FA5}">
                      <a16:colId xmlns:a16="http://schemas.microsoft.com/office/drawing/2014/main" val="3798576513"/>
                    </a:ext>
                  </a:extLst>
                </a:gridCol>
                <a:gridCol w="838049">
                  <a:extLst>
                    <a:ext uri="{9D8B030D-6E8A-4147-A177-3AD203B41FA5}">
                      <a16:colId xmlns:a16="http://schemas.microsoft.com/office/drawing/2014/main" val="3041707741"/>
                    </a:ext>
                  </a:extLst>
                </a:gridCol>
                <a:gridCol w="838049">
                  <a:extLst>
                    <a:ext uri="{9D8B030D-6E8A-4147-A177-3AD203B41FA5}">
                      <a16:colId xmlns:a16="http://schemas.microsoft.com/office/drawing/2014/main" val="1161880329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2020-26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2021-26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2022-26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1243962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17,325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u="none" strike="noStrike" dirty="0">
                          <a:effectLst/>
                        </a:rPr>
                        <a:t>3,885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6,035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215795"/>
                  </a:ext>
                </a:extLst>
              </a:tr>
            </a:tbl>
          </a:graphicData>
        </a:graphic>
      </p:graphicFrame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F3FA8F0-2942-4004-8596-B4E546E5C424}"/>
              </a:ext>
            </a:extLst>
          </p:cNvPr>
          <p:cNvCxnSpPr/>
          <p:nvPr/>
        </p:nvCxnSpPr>
        <p:spPr>
          <a:xfrm>
            <a:off x="4083153" y="1244609"/>
            <a:ext cx="0" cy="4592625"/>
          </a:xfrm>
          <a:prstGeom prst="line">
            <a:avLst/>
          </a:prstGeom>
          <a:ln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aphicFrame>
        <p:nvGraphicFramePr>
          <p:cNvPr id="13" name="Content Placeholder 5">
            <a:extLst>
              <a:ext uri="{FF2B5EF4-FFF2-40B4-BE49-F238E27FC236}">
                <a16:creationId xmlns:a16="http://schemas.microsoft.com/office/drawing/2014/main" id="{822C88DE-8572-2A08-DDB7-CFC6F71F065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222196" y="1368266"/>
          <a:ext cx="3721738" cy="2295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ontent Placeholder 5">
            <a:extLst>
              <a:ext uri="{FF2B5EF4-FFF2-40B4-BE49-F238E27FC236}">
                <a16:creationId xmlns:a16="http://schemas.microsoft.com/office/drawing/2014/main" id="{40B3B41F-E526-BFCD-2C80-BF8B76C226DE}"/>
              </a:ext>
            </a:extLst>
          </p:cNvPr>
          <p:cNvGraphicFramePr>
            <a:graphicFrameLocks/>
          </p:cNvGraphicFramePr>
          <p:nvPr/>
        </p:nvGraphicFramePr>
        <p:xfrm>
          <a:off x="8124187" y="1370635"/>
          <a:ext cx="3721738" cy="2295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ontent Placeholder 5">
            <a:extLst>
              <a:ext uri="{FF2B5EF4-FFF2-40B4-BE49-F238E27FC236}">
                <a16:creationId xmlns:a16="http://schemas.microsoft.com/office/drawing/2014/main" id="{873BDD71-A421-C5AA-0DAD-47BB4214243D}"/>
              </a:ext>
            </a:extLst>
          </p:cNvPr>
          <p:cNvGraphicFramePr>
            <a:graphicFrameLocks/>
          </p:cNvGraphicFramePr>
          <p:nvPr/>
        </p:nvGraphicFramePr>
        <p:xfrm>
          <a:off x="4222196" y="4064750"/>
          <a:ext cx="3721738" cy="2295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Content Placeholder 5">
            <a:extLst>
              <a:ext uri="{FF2B5EF4-FFF2-40B4-BE49-F238E27FC236}">
                <a16:creationId xmlns:a16="http://schemas.microsoft.com/office/drawing/2014/main" id="{AFE4A10D-ABC4-9CDD-349B-935203696CAC}"/>
              </a:ext>
            </a:extLst>
          </p:cNvPr>
          <p:cNvGraphicFramePr>
            <a:graphicFrameLocks/>
          </p:cNvGraphicFramePr>
          <p:nvPr/>
        </p:nvGraphicFramePr>
        <p:xfrm>
          <a:off x="8124187" y="4064750"/>
          <a:ext cx="3721738" cy="2295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7180D31-ABDE-ABE3-B596-8DFBDB730AC7}"/>
              </a:ext>
            </a:extLst>
          </p:cNvPr>
          <p:cNvSpPr txBox="1"/>
          <p:nvPr/>
        </p:nvSpPr>
        <p:spPr>
          <a:xfrm>
            <a:off x="5034092" y="1032709"/>
            <a:ext cx="2429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419" sz="1400" b="0" i="0" baseline="0" dirty="0">
                <a:effectLst/>
              </a:rPr>
              <a:t>% </a:t>
            </a:r>
            <a:r>
              <a:rPr lang="es-ES" sz="1400" b="0" i="0" baseline="0" dirty="0">
                <a:effectLst/>
              </a:rPr>
              <a:t>de casos sospechosos con </a:t>
            </a:r>
          </a:p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ES" sz="1400" b="0" i="0" baseline="0" dirty="0">
                <a:effectLst/>
              </a:rPr>
              <a:t>investigación adecuada</a:t>
            </a:r>
            <a:endParaRPr lang="en-US" sz="1400" dirty="0">
              <a:effectLst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0BCB307-9D64-F059-16DF-33BC6BF828F1}"/>
              </a:ext>
            </a:extLst>
          </p:cNvPr>
          <p:cNvSpPr txBox="1"/>
          <p:nvPr/>
        </p:nvSpPr>
        <p:spPr>
          <a:xfrm>
            <a:off x="4749804" y="3757470"/>
            <a:ext cx="3005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419" sz="1400" b="0" i="0" baseline="0" dirty="0">
                <a:effectLst/>
              </a:rPr>
              <a:t>% </a:t>
            </a:r>
            <a:r>
              <a:rPr lang="es-ES" sz="1400" b="0" i="0" baseline="0" dirty="0">
                <a:effectLst/>
              </a:rPr>
              <a:t> de muestras de sangre que llegan al</a:t>
            </a:r>
          </a:p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ES" sz="1400" b="0" i="0" baseline="0" dirty="0">
                <a:effectLst/>
              </a:rPr>
              <a:t>laboratorio &lt;=5 días</a:t>
            </a:r>
            <a:endParaRPr lang="en-US" sz="1400" dirty="0">
              <a:effectLst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630E91-A5AD-F6CB-9B80-839EEEB1873A}"/>
              </a:ext>
            </a:extLst>
          </p:cNvPr>
          <p:cNvSpPr txBox="1"/>
          <p:nvPr/>
        </p:nvSpPr>
        <p:spPr>
          <a:xfrm>
            <a:off x="8766279" y="3757470"/>
            <a:ext cx="27349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419" sz="1400" b="0" i="0" baseline="0" dirty="0">
                <a:effectLst/>
              </a:rPr>
              <a:t>% de muestras con resultados de laboratorio reportados  &lt;=4 días</a:t>
            </a:r>
            <a:endParaRPr lang="en-US" sz="1400" dirty="0">
              <a:effectLst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D461BAB-BE0D-D2E8-5897-8EF184868359}"/>
              </a:ext>
            </a:extLst>
          </p:cNvPr>
          <p:cNvSpPr txBox="1"/>
          <p:nvPr/>
        </p:nvSpPr>
        <p:spPr>
          <a:xfrm>
            <a:off x="8550167" y="1032709"/>
            <a:ext cx="2951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419" sz="1400" b="0" i="0" baseline="0" dirty="0">
                <a:effectLst/>
              </a:rPr>
              <a:t>% de casos sospechosos con muestra</a:t>
            </a:r>
          </a:p>
          <a:p>
            <a:pPr algn="ctr" rtl="0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419" sz="1400" b="0" i="0" baseline="0" dirty="0">
                <a:effectLst/>
              </a:rPr>
              <a:t>de sangre adecuada</a:t>
            </a:r>
            <a:endParaRPr lang="en-US" sz="1400" dirty="0">
              <a:effectLst/>
            </a:endParaRPr>
          </a:p>
        </p:txBody>
      </p:sp>
      <p:graphicFrame>
        <p:nvGraphicFramePr>
          <p:cNvPr id="23" name="Content Placeholder 5">
            <a:extLst>
              <a:ext uri="{FF2B5EF4-FFF2-40B4-BE49-F238E27FC236}">
                <a16:creationId xmlns:a16="http://schemas.microsoft.com/office/drawing/2014/main" id="{5AA08189-7FF5-6468-5210-AF24709005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6914817"/>
              </p:ext>
            </p:extLst>
          </p:nvPr>
        </p:nvGraphicFramePr>
        <p:xfrm>
          <a:off x="167133" y="2247069"/>
          <a:ext cx="3721738" cy="1473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0" name="Text Box 2">
            <a:extLst>
              <a:ext uri="{FF2B5EF4-FFF2-40B4-BE49-F238E27FC236}">
                <a16:creationId xmlns:a16="http://schemas.microsoft.com/office/drawing/2014/main" id="{359EADDF-27D5-5B05-240F-33E99F675710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544064" y="80984"/>
            <a:ext cx="8832682" cy="920947"/>
          </a:xfrm>
          <a:prstGeom prst="rect">
            <a:avLst/>
          </a:prstGeom>
          <a:noFill/>
          <a:ln>
            <a:noFill/>
          </a:ln>
          <a:effectLst/>
        </p:spPr>
        <p:txBody>
          <a:bodyPr lIns="41148" tIns="20574" rIns="41148" bIns="20574">
            <a:norm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defTabSz="621884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s-ES" altLang="en-US" sz="2400" b="1" kern="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Ebrima" panose="02000000000000000000" pitchFamily="2" charset="0"/>
                <a:cs typeface="Calibri" panose="020F0502020204030204" pitchFamily="34" charset="0"/>
              </a:rPr>
              <a:t>Indicadores de la vigilancia del </a:t>
            </a:r>
            <a:r>
              <a:rPr lang="es-ES" altLang="en-US" sz="2400" b="1" kern="0" dirty="0">
                <a:solidFill>
                  <a:schemeClr val="accent2"/>
                </a:solidFill>
                <a:latin typeface="Calibri" panose="020F0502020204030204" pitchFamily="34" charset="0"/>
                <a:ea typeface="Ebrima" panose="02000000000000000000" pitchFamily="2" charset="0"/>
                <a:cs typeface="Calibri" panose="020F0502020204030204" pitchFamily="34" charset="0"/>
              </a:rPr>
              <a:t>sarampión-rubéola </a:t>
            </a:r>
            <a:r>
              <a:rPr lang="es-ES" altLang="en-US" sz="2400" b="1" kern="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Ebrima" panose="02000000000000000000" pitchFamily="2" charset="0"/>
                <a:cs typeface="Calibri" panose="020F0502020204030204" pitchFamily="34" charset="0"/>
              </a:rPr>
              <a:t>en América Latina y el Caribe, semana epidemiológica 1-26, 2020-2022*</a:t>
            </a:r>
            <a:endParaRPr kumimoji="0" lang="es-419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22" name="Content Placeholder 4">
            <a:extLst>
              <a:ext uri="{FF2B5EF4-FFF2-40B4-BE49-F238E27FC236}">
                <a16:creationId xmlns:a16="http://schemas.microsoft.com/office/drawing/2014/main" id="{7AD02B1B-87E8-CF04-70B3-7BEE49B548F5}"/>
              </a:ext>
            </a:extLst>
          </p:cNvPr>
          <p:cNvSpPr txBox="1">
            <a:spLocks/>
          </p:cNvSpPr>
          <p:nvPr/>
        </p:nvSpPr>
        <p:spPr>
          <a:xfrm>
            <a:off x="588651" y="1662294"/>
            <a:ext cx="3094808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>
                <a:solidFill>
                  <a:schemeClr val="accent2"/>
                </a:solidFill>
              </a:rPr>
              <a:t>Tasa </a:t>
            </a:r>
            <a:r>
              <a:rPr lang="en-US" sz="1400" b="1" dirty="0" err="1">
                <a:solidFill>
                  <a:schemeClr val="accent2"/>
                </a:solidFill>
              </a:rPr>
              <a:t>anual</a:t>
            </a:r>
            <a:r>
              <a:rPr lang="en-US" sz="1400" b="1" dirty="0">
                <a:solidFill>
                  <a:schemeClr val="accent2"/>
                </a:solidFill>
              </a:rPr>
              <a:t> de </a:t>
            </a:r>
            <a:r>
              <a:rPr lang="en-US" sz="1400" b="1" dirty="0" err="1">
                <a:solidFill>
                  <a:schemeClr val="accent2"/>
                </a:solidFill>
              </a:rPr>
              <a:t>casos</a:t>
            </a:r>
            <a:r>
              <a:rPr lang="en-US" sz="1400" b="1" dirty="0">
                <a:solidFill>
                  <a:schemeClr val="accent2"/>
                </a:solidFill>
              </a:rPr>
              <a:t> </a:t>
            </a:r>
            <a:r>
              <a:rPr lang="en-US" sz="1400" b="1" dirty="0" err="1">
                <a:solidFill>
                  <a:schemeClr val="accent2"/>
                </a:solidFill>
              </a:rPr>
              <a:t>sospechosos</a:t>
            </a:r>
            <a:r>
              <a:rPr lang="en-US" sz="1400" b="1" dirty="0">
                <a:solidFill>
                  <a:schemeClr val="accent2"/>
                </a:solidFill>
              </a:rPr>
              <a:t> de SR </a:t>
            </a:r>
            <a:r>
              <a:rPr lang="en-US" sz="1400" b="1" dirty="0" err="1">
                <a:solidFill>
                  <a:schemeClr val="accent2"/>
                </a:solidFill>
              </a:rPr>
              <a:t>por</a:t>
            </a:r>
            <a:r>
              <a:rPr lang="en-US" sz="1400" b="1" dirty="0">
                <a:solidFill>
                  <a:schemeClr val="accent2"/>
                </a:solidFill>
              </a:rPr>
              <a:t> </a:t>
            </a:r>
            <a:r>
              <a:rPr lang="en-US" sz="1400" b="1" dirty="0" err="1">
                <a:solidFill>
                  <a:schemeClr val="accent2"/>
                </a:solidFill>
              </a:rPr>
              <a:t>cada</a:t>
            </a:r>
            <a:r>
              <a:rPr lang="en-US" sz="1400" b="1" dirty="0">
                <a:solidFill>
                  <a:schemeClr val="accent2"/>
                </a:solidFill>
              </a:rPr>
              <a:t> 100.000 </a:t>
            </a:r>
            <a:r>
              <a:rPr lang="en-US" sz="1400" b="1" dirty="0" err="1">
                <a:solidFill>
                  <a:schemeClr val="accent2"/>
                </a:solidFill>
              </a:rPr>
              <a:t>habitantes</a:t>
            </a:r>
            <a:endParaRPr lang="en-US" sz="1100" b="1" dirty="0">
              <a:solidFill>
                <a:schemeClr val="accent2"/>
              </a:solidFill>
              <a:latin typeface="Calibri" panose="020F0502020204030204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87D99BA-926D-3773-2190-72CC7E53A9CC}"/>
              </a:ext>
            </a:extLst>
          </p:cNvPr>
          <p:cNvSpPr/>
          <p:nvPr/>
        </p:nvSpPr>
        <p:spPr>
          <a:xfrm>
            <a:off x="675478" y="4320801"/>
            <a:ext cx="27010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ES" altLang="en-US" sz="1100" b="1" i="1" dirty="0">
                <a:solidFill>
                  <a:schemeClr val="accent2"/>
                </a:solidFill>
              </a:rPr>
              <a:t>Número de casos sospechosos de sarampión y rubéola</a:t>
            </a:r>
            <a:endParaRPr kumimoji="0" lang="en-US" sz="9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EC6807C-F603-FE78-1E88-ED132D3567D4}"/>
              </a:ext>
            </a:extLst>
          </p:cNvPr>
          <p:cNvSpPr/>
          <p:nvPr/>
        </p:nvSpPr>
        <p:spPr>
          <a:xfrm>
            <a:off x="510503" y="6435623"/>
            <a:ext cx="1075668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" altLang="en-US" sz="1050" b="1" i="1" dirty="0">
                <a:solidFill>
                  <a:schemeClr val="accent1"/>
                </a:solidFill>
              </a:rPr>
              <a:t>Fuente: Sistema Integrado de Información de Vigilancia (ISIS) e informes de los países | Canadá y Estados Unidos no reportan casos sospechosos a la OPS. Los indicadores de investigación adecuada y muestra adecuada no incluyen los datos de Brasil.</a:t>
            </a:r>
            <a:endParaRPr kumimoji="0" lang="es-ES" sz="105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4036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21" ma:contentTypeDescription="Create a new document." ma:contentTypeScope="" ma:versionID="43444863d93a8fa859bbce967ba93798">
  <xsd:schema xmlns:xsd="http://www.w3.org/2001/XMLSchema" xmlns:xs="http://www.w3.org/2001/XMLSchema" xmlns:p="http://schemas.microsoft.com/office/2006/metadata/properties" xmlns:ns2="57afcdac-b810-49c0-af1e-015628e7eb43" xmlns:ns3="73d0ba8d-d766-4bf6-bcf0-d2eb81301a02" xmlns:ns4="5e13aadc-de86-43ee-b386-40c01ba74c80" targetNamespace="http://schemas.microsoft.com/office/2006/metadata/properties" ma:root="true" ma:fieldsID="afb276f8eb590041fadab504fb268dc6" ns2:_="" ns3:_="" ns4:_="">
    <xsd:import namespace="57afcdac-b810-49c0-af1e-015628e7eb43"/>
    <xsd:import namespace="73d0ba8d-d766-4bf6-bcf0-d2eb81301a02"/>
    <xsd:import namespace="5e13aadc-de86-43ee-b386-40c01ba74c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13aadc-de86-43ee-b386-40c01ba74c8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a3c86500-e530-4483-9b01-bc1e935aaf20}" ma:internalName="TaxCatchAll" ma:showField="CatchAllData" ma:web="73d0ba8d-d766-4bf6-bcf0-d2eb81301a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8D52617-5AEC-446E-BC58-41076DEA4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5e13aadc-de86-43ee-b386-40c01ba74c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720C86-F52A-4EA8-9040-1FAEDF6598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127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Ebrima</vt:lpstr>
      <vt:lpstr>Office Theme</vt:lpstr>
      <vt:lpstr>Indicadores de la vigilancia del sarampión-rubéola en América Latina y el Caribe, semana epidemiológica 1-26, 2020-2022*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Integrated Measles and Rubella Surveillance Indicators for Latin America and the Caribbean, 2017-2022*</dc:title>
  <dc:creator>Pacis, Ms. Carmelita Lucia (WDC)</dc:creator>
  <cp:lastModifiedBy>Pacis, Ms. Carmelita Lucia (WDC)</cp:lastModifiedBy>
  <cp:revision>9</cp:revision>
  <dcterms:created xsi:type="dcterms:W3CDTF">2022-07-14T17:47:31Z</dcterms:created>
  <dcterms:modified xsi:type="dcterms:W3CDTF">2022-07-21T23:00:40Z</dcterms:modified>
</cp:coreProperties>
</file>