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14746948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4660"/>
  </p:normalViewPr>
  <p:slideViewPr>
    <p:cSldViewPr snapToGrid="0">
      <p:cViewPr varScale="1">
        <p:scale>
          <a:sx n="92" d="100"/>
          <a:sy n="92" d="100"/>
        </p:scale>
        <p:origin x="9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B56CC-B380-4794-8061-F0F4670A24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59B7909-467D-412B-9B24-2E66265AE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24DDC8E-78F8-45FC-8AA1-FEA0F2CA7A8E}"/>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5" name="Marcador de pie de página 4">
            <a:extLst>
              <a:ext uri="{FF2B5EF4-FFF2-40B4-BE49-F238E27FC236}">
                <a16:creationId xmlns:a16="http://schemas.microsoft.com/office/drawing/2014/main" id="{87D81FAE-4389-41EF-9307-53583120FD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3E74314-3960-4C5B-8A22-B0B76B1895D1}"/>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173462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1A9C3-A1D7-4454-9EDD-B7FBBAB5F8D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CD4CA45-5F84-415B-B5D2-20CFDA9FE3D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EA772C3-1D91-49DB-95CD-6D8339AD17B8}"/>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5" name="Marcador de pie de página 4">
            <a:extLst>
              <a:ext uri="{FF2B5EF4-FFF2-40B4-BE49-F238E27FC236}">
                <a16:creationId xmlns:a16="http://schemas.microsoft.com/office/drawing/2014/main" id="{F48B0594-D9AD-4AB1-ABE8-61B709CF96C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CF0FEB4-C3DC-42A3-9454-2814657529AD}"/>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330280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D78BBB-36BB-4337-9060-98D264804C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D583372-8D63-46DD-ABD5-7ACB5A03131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8679D19-4C53-4026-87A4-5CA64045BB9B}"/>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5" name="Marcador de pie de página 4">
            <a:extLst>
              <a:ext uri="{FF2B5EF4-FFF2-40B4-BE49-F238E27FC236}">
                <a16:creationId xmlns:a16="http://schemas.microsoft.com/office/drawing/2014/main" id="{2FA3280F-90FE-4FAC-9C20-D9F3A32B339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A55B2E1-3B5C-4B65-9F0F-92141DC4F292}"/>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1587786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C57FAA-28BD-A54A-A86D-EDDCE8352CD7}"/>
              </a:ext>
            </a:extLst>
          </p:cNvPr>
          <p:cNvPicPr>
            <a:picLocks noChangeAspect="1"/>
          </p:cNvPicPr>
          <p:nvPr userDrawn="1"/>
        </p:nvPicPr>
        <p:blipFill>
          <a:blip r:embed="rId2"/>
          <a:stretch>
            <a:fillRect/>
          </a:stretch>
        </p:blipFill>
        <p:spPr>
          <a:xfrm>
            <a:off x="-707567" y="-762000"/>
            <a:ext cx="6815704" cy="6187440"/>
          </a:xfrm>
          <a:prstGeom prst="rect">
            <a:avLst/>
          </a:prstGeom>
        </p:spPr>
      </p:pic>
      <p:sp>
        <p:nvSpPr>
          <p:cNvPr id="8" name="Title 1">
            <a:extLst>
              <a:ext uri="{FF2B5EF4-FFF2-40B4-BE49-F238E27FC236}">
                <a16:creationId xmlns:a16="http://schemas.microsoft.com/office/drawing/2014/main" id="{F202FB83-FF2C-1D4D-9555-6831727DD435}"/>
              </a:ext>
            </a:extLst>
          </p:cNvPr>
          <p:cNvSpPr>
            <a:spLocks noGrp="1"/>
          </p:cNvSpPr>
          <p:nvPr>
            <p:ph type="ctrTitle"/>
          </p:nvPr>
        </p:nvSpPr>
        <p:spPr>
          <a:xfrm>
            <a:off x="5744308" y="1802298"/>
            <a:ext cx="4923692" cy="2387600"/>
          </a:xfrm>
          <a:prstGeom prst="rect">
            <a:avLst/>
          </a:prstGeom>
        </p:spPr>
        <p:txBody>
          <a:bodyPr>
            <a:normAutofit/>
          </a:bodyPr>
          <a:lstStyle/>
          <a:p>
            <a:pPr algn="l"/>
            <a:endParaRPr lang="en-US" sz="6600" b="1" dirty="0">
              <a:solidFill>
                <a:schemeClr val="bg1"/>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1CECC40D-DE09-A848-8928-3828A80B3CC8}"/>
              </a:ext>
            </a:extLst>
          </p:cNvPr>
          <p:cNvSpPr>
            <a:spLocks noGrp="1"/>
          </p:cNvSpPr>
          <p:nvPr>
            <p:ph type="subTitle" idx="1"/>
          </p:nvPr>
        </p:nvSpPr>
        <p:spPr>
          <a:xfrm>
            <a:off x="5744308" y="4446099"/>
            <a:ext cx="4923692" cy="1655762"/>
          </a:xfrm>
          <a:prstGeom prst="rect">
            <a:avLst/>
          </a:prstGeom>
        </p:spPr>
        <p:txBody>
          <a:bodyPr>
            <a:normAutofit/>
          </a:bodyPr>
          <a:lstStyle/>
          <a:p>
            <a:pPr algn="l"/>
            <a:endParaRPr lang="en-US" sz="3200"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2BD5B20-1713-8241-A12C-9B8D1CB56F8D}"/>
              </a:ext>
            </a:extLst>
          </p:cNvPr>
          <p:cNvPicPr>
            <a:picLocks noChangeAspect="1"/>
          </p:cNvPicPr>
          <p:nvPr userDrawn="1"/>
        </p:nvPicPr>
        <p:blipFill rotWithShape="1">
          <a:blip r:embed="rId3"/>
          <a:srcRect l="30036" r="25527"/>
          <a:stretch/>
        </p:blipFill>
        <p:spPr>
          <a:xfrm>
            <a:off x="10668000" y="3753483"/>
            <a:ext cx="1645920" cy="3362495"/>
          </a:xfrm>
          <a:prstGeom prst="rect">
            <a:avLst/>
          </a:prstGeom>
        </p:spPr>
      </p:pic>
      <p:pic>
        <p:nvPicPr>
          <p:cNvPr id="13" name="Picture 12">
            <a:extLst>
              <a:ext uri="{FF2B5EF4-FFF2-40B4-BE49-F238E27FC236}">
                <a16:creationId xmlns:a16="http://schemas.microsoft.com/office/drawing/2014/main" id="{5F6DB44B-8B8F-D747-B43D-1D5D24F16231}"/>
              </a:ext>
            </a:extLst>
          </p:cNvPr>
          <p:cNvPicPr>
            <a:picLocks noChangeAspect="1"/>
          </p:cNvPicPr>
          <p:nvPr userDrawn="1"/>
        </p:nvPicPr>
        <p:blipFill rotWithShape="1">
          <a:blip r:embed="rId4"/>
          <a:srcRect t="42329" b="38578"/>
          <a:stretch/>
        </p:blipFill>
        <p:spPr>
          <a:xfrm>
            <a:off x="268485" y="5867400"/>
            <a:ext cx="4923692" cy="853440"/>
          </a:xfrm>
          <a:prstGeom prst="rect">
            <a:avLst/>
          </a:prstGeom>
        </p:spPr>
      </p:pic>
      <p:pic>
        <p:nvPicPr>
          <p:cNvPr id="14" name="Picture 13">
            <a:extLst>
              <a:ext uri="{FF2B5EF4-FFF2-40B4-BE49-F238E27FC236}">
                <a16:creationId xmlns:a16="http://schemas.microsoft.com/office/drawing/2014/main" id="{44939D38-7605-5E44-A8F6-781AF45FEA76}"/>
              </a:ext>
            </a:extLst>
          </p:cNvPr>
          <p:cNvPicPr>
            <a:picLocks noChangeAspect="1"/>
          </p:cNvPicPr>
          <p:nvPr userDrawn="1"/>
        </p:nvPicPr>
        <p:blipFill>
          <a:blip r:embed="rId5"/>
          <a:srcRect/>
          <a:stretch/>
        </p:blipFill>
        <p:spPr>
          <a:xfrm>
            <a:off x="823948" y="1007048"/>
            <a:ext cx="4123216" cy="3743143"/>
          </a:xfrm>
          <a:prstGeom prst="rect">
            <a:avLst/>
          </a:prstGeom>
        </p:spPr>
      </p:pic>
    </p:spTree>
    <p:extLst>
      <p:ext uri="{BB962C8B-B14F-4D97-AF65-F5344CB8AC3E}">
        <p14:creationId xmlns:p14="http://schemas.microsoft.com/office/powerpoint/2010/main" val="2192849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709893-D8C5-F54E-90F6-1BC315261DC2}"/>
              </a:ext>
            </a:extLst>
          </p:cNvPr>
          <p:cNvSpPr>
            <a:spLocks noGrp="1"/>
          </p:cNvSpPr>
          <p:nvPr>
            <p:ph type="title"/>
          </p:nvPr>
        </p:nvSpPr>
        <p:spPr>
          <a:xfrm>
            <a:off x="345833" y="505801"/>
            <a:ext cx="10515600" cy="1325563"/>
          </a:xfrm>
          <a:prstGeom prst="rect">
            <a:avLst/>
          </a:prstGeom>
        </p:spPr>
        <p:txBody>
          <a:bodyPr>
            <a:normAutofit/>
          </a:bodyPr>
          <a:lstStyle/>
          <a:p>
            <a:endParaRPr lang="en-US" b="1" dirty="0">
              <a:solidFill>
                <a:srgbClr val="FC661C"/>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C581997A-FC97-E24C-8D17-88C122D2BDDC}"/>
              </a:ext>
            </a:extLst>
          </p:cNvPr>
          <p:cNvSpPr>
            <a:spLocks noGrp="1"/>
          </p:cNvSpPr>
          <p:nvPr>
            <p:ph idx="1"/>
          </p:nvPr>
        </p:nvSpPr>
        <p:spPr>
          <a:xfrm>
            <a:off x="345833" y="1966301"/>
            <a:ext cx="10515600" cy="4023700"/>
          </a:xfrm>
          <a:prstGeom prst="rect">
            <a:avLst/>
          </a:prstGeom>
        </p:spPr>
        <p:txBody>
          <a:bodyPr/>
          <a:lstStyle/>
          <a:p>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C3B8F9C-FE41-9E4B-B3AB-6C34F39567E3}"/>
              </a:ext>
            </a:extLst>
          </p:cNvPr>
          <p:cNvPicPr>
            <a:picLocks noChangeAspect="1"/>
          </p:cNvPicPr>
          <p:nvPr userDrawn="1"/>
        </p:nvPicPr>
        <p:blipFill rotWithShape="1">
          <a:blip r:embed="rId2"/>
          <a:srcRect t="33268" b="32583"/>
          <a:stretch/>
        </p:blipFill>
        <p:spPr>
          <a:xfrm>
            <a:off x="234150" y="5983532"/>
            <a:ext cx="2574969" cy="798267"/>
          </a:xfrm>
          <a:prstGeom prst="rect">
            <a:avLst/>
          </a:prstGeom>
        </p:spPr>
      </p:pic>
    </p:spTree>
    <p:extLst>
      <p:ext uri="{BB962C8B-B14F-4D97-AF65-F5344CB8AC3E}">
        <p14:creationId xmlns:p14="http://schemas.microsoft.com/office/powerpoint/2010/main" val="1205913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110" name="Picture 2" descr="Picture 2"/>
          <p:cNvPicPr>
            <a:picLocks noChangeAspect="1"/>
          </p:cNvPicPr>
          <p:nvPr/>
        </p:nvPicPr>
        <p:blipFill>
          <a:blip r:embed="rId2"/>
          <a:srcRect t="36598" b="27225"/>
          <a:stretch>
            <a:fillRect/>
          </a:stretch>
        </p:blipFill>
        <p:spPr>
          <a:xfrm>
            <a:off x="218257" y="5895466"/>
            <a:ext cx="2606041" cy="855855"/>
          </a:xfrm>
          <a:prstGeom prst="rect">
            <a:avLst/>
          </a:prstGeom>
          <a:ln w="12700">
            <a:miter lim="400000"/>
          </a:ln>
        </p:spPr>
      </p:pic>
      <p:sp>
        <p:nvSpPr>
          <p:cNvPr id="111"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215044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604B2B-C1EB-144D-BB44-200FBBA9020F}"/>
              </a:ext>
            </a:extLst>
          </p:cNvPr>
          <p:cNvPicPr>
            <a:picLocks noChangeAspect="1"/>
          </p:cNvPicPr>
          <p:nvPr userDrawn="1"/>
        </p:nvPicPr>
        <p:blipFill>
          <a:blip r:embed="rId2"/>
          <a:stretch>
            <a:fillRect/>
          </a:stretch>
        </p:blipFill>
        <p:spPr>
          <a:xfrm>
            <a:off x="-301170" y="-406400"/>
            <a:ext cx="2705703" cy="2456294"/>
          </a:xfrm>
          <a:prstGeom prst="rect">
            <a:avLst/>
          </a:prstGeom>
        </p:spPr>
      </p:pic>
      <p:sp>
        <p:nvSpPr>
          <p:cNvPr id="7" name="Title 1">
            <a:extLst>
              <a:ext uri="{FF2B5EF4-FFF2-40B4-BE49-F238E27FC236}">
                <a16:creationId xmlns:a16="http://schemas.microsoft.com/office/drawing/2014/main" id="{294F05BC-688C-6F45-A425-BFB0FDD67401}"/>
              </a:ext>
            </a:extLst>
          </p:cNvPr>
          <p:cNvSpPr>
            <a:spLocks noGrp="1"/>
          </p:cNvSpPr>
          <p:nvPr>
            <p:ph type="title"/>
          </p:nvPr>
        </p:nvSpPr>
        <p:spPr>
          <a:xfrm>
            <a:off x="6846278" y="3108325"/>
            <a:ext cx="4226169" cy="1325563"/>
          </a:xfrm>
          <a:prstGeom prst="rect">
            <a:avLst/>
          </a:prstGeom>
        </p:spPr>
        <p:txBody>
          <a:bodyPr/>
          <a:lstStyle/>
          <a:p>
            <a:pPr algn="r"/>
            <a:endParaRPr lang="en-US" b="1" dirty="0">
              <a:solidFill>
                <a:srgbClr val="00B0F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E2C4756-6B20-3E43-B388-C4B873909D31}"/>
              </a:ext>
            </a:extLst>
          </p:cNvPr>
          <p:cNvPicPr>
            <a:picLocks noChangeAspect="1"/>
          </p:cNvPicPr>
          <p:nvPr userDrawn="1"/>
        </p:nvPicPr>
        <p:blipFill>
          <a:blip r:embed="rId3"/>
          <a:stretch>
            <a:fillRect/>
          </a:stretch>
        </p:blipFill>
        <p:spPr>
          <a:xfrm>
            <a:off x="11185577" y="4124132"/>
            <a:ext cx="1525389" cy="2825880"/>
          </a:xfrm>
          <a:prstGeom prst="rect">
            <a:avLst/>
          </a:prstGeom>
        </p:spPr>
      </p:pic>
      <p:pic>
        <p:nvPicPr>
          <p:cNvPr id="11" name="Picture 10">
            <a:extLst>
              <a:ext uri="{FF2B5EF4-FFF2-40B4-BE49-F238E27FC236}">
                <a16:creationId xmlns:a16="http://schemas.microsoft.com/office/drawing/2014/main" id="{6D2CAB3B-661A-3840-B814-F810AF80F1EE}"/>
              </a:ext>
            </a:extLst>
          </p:cNvPr>
          <p:cNvPicPr>
            <a:picLocks noChangeAspect="1"/>
          </p:cNvPicPr>
          <p:nvPr userDrawn="1"/>
        </p:nvPicPr>
        <p:blipFill rotWithShape="1">
          <a:blip r:embed="rId4"/>
          <a:srcRect t="42329" b="38578"/>
          <a:stretch/>
        </p:blipFill>
        <p:spPr>
          <a:xfrm>
            <a:off x="3634154" y="5836920"/>
            <a:ext cx="4923692" cy="853440"/>
          </a:xfrm>
          <a:prstGeom prst="rect">
            <a:avLst/>
          </a:prstGeom>
        </p:spPr>
      </p:pic>
      <p:pic>
        <p:nvPicPr>
          <p:cNvPr id="12" name="Picture 11">
            <a:extLst>
              <a:ext uri="{FF2B5EF4-FFF2-40B4-BE49-F238E27FC236}">
                <a16:creationId xmlns:a16="http://schemas.microsoft.com/office/drawing/2014/main" id="{1F0BA9FB-8581-D047-BE6A-D112500D58DD}"/>
              </a:ext>
            </a:extLst>
          </p:cNvPr>
          <p:cNvPicPr>
            <a:picLocks noChangeAspect="1"/>
          </p:cNvPicPr>
          <p:nvPr userDrawn="1"/>
        </p:nvPicPr>
        <p:blipFill>
          <a:blip r:embed="rId5"/>
          <a:srcRect/>
          <a:stretch/>
        </p:blipFill>
        <p:spPr>
          <a:xfrm>
            <a:off x="373405" y="119403"/>
            <a:ext cx="6230916" cy="5656557"/>
          </a:xfrm>
          <a:prstGeom prst="rect">
            <a:avLst/>
          </a:prstGeom>
        </p:spPr>
      </p:pic>
    </p:spTree>
    <p:extLst>
      <p:ext uri="{BB962C8B-B14F-4D97-AF65-F5344CB8AC3E}">
        <p14:creationId xmlns:p14="http://schemas.microsoft.com/office/powerpoint/2010/main" val="334345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Graph">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4F929E-2F1D-4406-9057-6C825193933B}"/>
              </a:ext>
            </a:extLst>
          </p:cNvPr>
          <p:cNvSpPr>
            <a:spLocks noGrp="1"/>
          </p:cNvSpPr>
          <p:nvPr>
            <p:ph type="ftr" sz="quarter" idx="11"/>
          </p:nvPr>
        </p:nvSpPr>
        <p:spPr/>
        <p:txBody>
          <a:bodyPr/>
          <a:lstStyle/>
          <a:p>
            <a:r>
              <a:rPr lang="en-GB"/>
              <a:t>Immunization, Vaccines and Biologicals</a:t>
            </a:r>
            <a:endParaRPr lang="en-GB" dirty="0"/>
          </a:p>
        </p:txBody>
      </p:sp>
      <p:sp>
        <p:nvSpPr>
          <p:cNvPr id="4" name="Slide Number Placeholder 3">
            <a:extLst>
              <a:ext uri="{FF2B5EF4-FFF2-40B4-BE49-F238E27FC236}">
                <a16:creationId xmlns:a16="http://schemas.microsoft.com/office/drawing/2014/main" id="{2CA9C806-229B-4A8D-AFA7-03EDD985E6DC}"/>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5" name="Title 1">
            <a:extLst>
              <a:ext uri="{FF2B5EF4-FFF2-40B4-BE49-F238E27FC236}">
                <a16:creationId xmlns:a16="http://schemas.microsoft.com/office/drawing/2014/main" id="{226A3070-CE06-4CEE-A226-D97212C3BEE6}"/>
              </a:ext>
            </a:extLst>
          </p:cNvPr>
          <p:cNvSpPr>
            <a:spLocks noGrp="1"/>
          </p:cNvSpPr>
          <p:nvPr>
            <p:ph type="title"/>
          </p:nvPr>
        </p:nvSpPr>
        <p:spPr>
          <a:xfrm>
            <a:off x="577639" y="537198"/>
            <a:ext cx="11282640" cy="403133"/>
          </a:xfrm>
        </p:spPr>
        <p:txBody>
          <a:bodyPr lIns="0" tIns="0" rIns="0" bIns="0" anchor="t" anchorCtr="0"/>
          <a:lstStyle/>
          <a:p>
            <a:r>
              <a:rPr lang="en-US"/>
              <a:t>Click to edit Master title style</a:t>
            </a:r>
            <a:endParaRPr lang="en-GB" dirty="0"/>
          </a:p>
        </p:txBody>
      </p:sp>
      <p:sp>
        <p:nvSpPr>
          <p:cNvPr id="8" name="object 14">
            <a:extLst>
              <a:ext uri="{FF2B5EF4-FFF2-40B4-BE49-F238E27FC236}">
                <a16:creationId xmlns:a16="http://schemas.microsoft.com/office/drawing/2014/main" id="{C887375E-F637-44FE-AF63-8A8B04BD6ACA}"/>
              </a:ext>
            </a:extLst>
          </p:cNvPr>
          <p:cNvSpPr/>
          <p:nvPr userDrawn="1"/>
        </p:nvSpPr>
        <p:spPr>
          <a:xfrm>
            <a:off x="577850" y="6397939"/>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92"/>
          </a:p>
        </p:txBody>
      </p:sp>
    </p:spTree>
    <p:extLst>
      <p:ext uri="{BB962C8B-B14F-4D97-AF65-F5344CB8AC3E}">
        <p14:creationId xmlns:p14="http://schemas.microsoft.com/office/powerpoint/2010/main" val="217506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3182E-6D28-43A7-8D92-924A7D2646F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E86443D-84E7-40E0-9B07-1361000FA17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C1C3C81-DD5D-4323-9459-8E4A5B8FBB77}"/>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5" name="Marcador de pie de página 4">
            <a:extLst>
              <a:ext uri="{FF2B5EF4-FFF2-40B4-BE49-F238E27FC236}">
                <a16:creationId xmlns:a16="http://schemas.microsoft.com/office/drawing/2014/main" id="{86318985-CE46-41CB-A51B-14E2963A102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51327D9-45A7-426F-9F49-B3022663408F}"/>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338378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16ADC4-1875-4502-A089-ED5CCBDA316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2A69A80-0D13-4968-A092-DA4D0835B8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A3D125A-E0D2-4869-B5C8-9EB08C7C46E9}"/>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5" name="Marcador de pie de página 4">
            <a:extLst>
              <a:ext uri="{FF2B5EF4-FFF2-40B4-BE49-F238E27FC236}">
                <a16:creationId xmlns:a16="http://schemas.microsoft.com/office/drawing/2014/main" id="{BA8F6A92-7F3D-41AE-98B7-3CDBEF2059D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A71EB11-4726-46C9-B8BB-3FD0265F2E1B}"/>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53818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18568-2983-476B-853A-C3AB53D2D71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47AE247-3F2A-453C-802F-9B50E8120E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73DF55C-1D5D-4C71-84D9-BBC57928C4A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826A088-0992-4CB9-B257-9148C36CDF87}"/>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6" name="Marcador de pie de página 5">
            <a:extLst>
              <a:ext uri="{FF2B5EF4-FFF2-40B4-BE49-F238E27FC236}">
                <a16:creationId xmlns:a16="http://schemas.microsoft.com/office/drawing/2014/main" id="{595A68DA-EA82-432E-836A-004919166D7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B1F9CCC-1E27-410C-A88B-3CFAD5C9AE31}"/>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43571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F0229-EBD4-488A-8699-26456ED521B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10DFD97-C975-4EC5-B028-E4F89EB27D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45E424E-E8C9-43BB-9BFC-468F3038EAC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E23C2B3-C5AB-452D-B63F-72229E757D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7FF5F3-0179-485F-A015-969035B0FA5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36E8A31-338F-4A89-B695-010DBCCA1ACF}"/>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8" name="Marcador de pie de página 7">
            <a:extLst>
              <a:ext uri="{FF2B5EF4-FFF2-40B4-BE49-F238E27FC236}">
                <a16:creationId xmlns:a16="http://schemas.microsoft.com/office/drawing/2014/main" id="{BC74C586-B14B-4DF8-8629-433A47DC5A9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11B4D29-516A-429D-BC54-91597C9A03D1}"/>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4832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E89A8-882E-4E8E-B148-4D55CA4E33E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6AFE5ED-6BF3-4C36-87F2-CEAAD46D8385}"/>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4" name="Marcador de pie de página 3">
            <a:extLst>
              <a:ext uri="{FF2B5EF4-FFF2-40B4-BE49-F238E27FC236}">
                <a16:creationId xmlns:a16="http://schemas.microsoft.com/office/drawing/2014/main" id="{38E84807-AD54-4CB4-88C6-BE4C09E76C3B}"/>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FD4B9F4-1130-4AA8-9AB1-0D8231D00EE5}"/>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3872847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F06AF80-E545-45CB-B05E-68A673327EEA}"/>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3" name="Marcador de pie de página 2">
            <a:extLst>
              <a:ext uri="{FF2B5EF4-FFF2-40B4-BE49-F238E27FC236}">
                <a16:creationId xmlns:a16="http://schemas.microsoft.com/office/drawing/2014/main" id="{91B70579-3FF2-497F-8521-9E7A9C57580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6BBBED9-73F8-45B6-94CF-744CB60FEB34}"/>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114248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EA0A37-1776-46EB-BB32-5CBCFA2AF3F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21B8C91-F258-4BAC-9498-F929F074E9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90BCD35-2548-4CF7-9B8B-8469E6E50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D8A0C94-FF39-47B7-B1A9-09202C81AA6F}"/>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6" name="Marcador de pie de página 5">
            <a:extLst>
              <a:ext uri="{FF2B5EF4-FFF2-40B4-BE49-F238E27FC236}">
                <a16:creationId xmlns:a16="http://schemas.microsoft.com/office/drawing/2014/main" id="{42456831-77F6-4CD0-B7B0-2B10D311E70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F5EC4C7-25EF-43BC-B04A-70CB0B163112}"/>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206058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891444-5023-44BD-A2C0-F0491A0B4F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55C309-3AC0-419E-B315-CB7847F17E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7EDF730-2EC3-4CA5-A9B2-2A874980B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21CC98-D77A-460E-AFBB-3D88AE0CFCA2}"/>
              </a:ext>
            </a:extLst>
          </p:cNvPr>
          <p:cNvSpPr>
            <a:spLocks noGrp="1"/>
          </p:cNvSpPr>
          <p:nvPr>
            <p:ph type="dt" sz="half" idx="10"/>
          </p:nvPr>
        </p:nvSpPr>
        <p:spPr/>
        <p:txBody>
          <a:bodyPr/>
          <a:lstStyle/>
          <a:p>
            <a:fld id="{B93CD5D4-389A-4954-9F7B-7686953313D1}" type="datetimeFigureOut">
              <a:rPr lang="es-CO" smtClean="0"/>
              <a:t>29/07/2022</a:t>
            </a:fld>
            <a:endParaRPr lang="es-CO"/>
          </a:p>
        </p:txBody>
      </p:sp>
      <p:sp>
        <p:nvSpPr>
          <p:cNvPr id="6" name="Marcador de pie de página 5">
            <a:extLst>
              <a:ext uri="{FF2B5EF4-FFF2-40B4-BE49-F238E27FC236}">
                <a16:creationId xmlns:a16="http://schemas.microsoft.com/office/drawing/2014/main" id="{A36544B8-8BAF-4228-8322-E9A31CABEFB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A26B65A-8233-46C7-8794-AAC0106202FB}"/>
              </a:ext>
            </a:extLst>
          </p:cNvPr>
          <p:cNvSpPr>
            <a:spLocks noGrp="1"/>
          </p:cNvSpPr>
          <p:nvPr>
            <p:ph type="sldNum" sz="quarter" idx="12"/>
          </p:nvPr>
        </p:nvSpPr>
        <p:spPr/>
        <p:txBody>
          <a:bodyPr/>
          <a:lstStyle/>
          <a:p>
            <a:fld id="{8B9BFB13-2E5A-40AA-94B6-2550D21963BF}" type="slidenum">
              <a:rPr lang="es-CO" smtClean="0"/>
              <a:t>‹#›</a:t>
            </a:fld>
            <a:endParaRPr lang="es-CO"/>
          </a:p>
        </p:txBody>
      </p:sp>
    </p:spTree>
    <p:extLst>
      <p:ext uri="{BB962C8B-B14F-4D97-AF65-F5344CB8AC3E}">
        <p14:creationId xmlns:p14="http://schemas.microsoft.com/office/powerpoint/2010/main" val="262738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192C352-5D84-4511-919A-C1BF8C641F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EA95A55-37BF-4217-9921-875D306E85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C2D35BC-B0AC-42EE-BBD8-DE5ACB5FF1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CD5D4-389A-4954-9F7B-7686953313D1}" type="datetimeFigureOut">
              <a:rPr lang="es-CO" smtClean="0"/>
              <a:t>29/07/2022</a:t>
            </a:fld>
            <a:endParaRPr lang="es-CO"/>
          </a:p>
        </p:txBody>
      </p:sp>
      <p:sp>
        <p:nvSpPr>
          <p:cNvPr id="5" name="Marcador de pie de página 4">
            <a:extLst>
              <a:ext uri="{FF2B5EF4-FFF2-40B4-BE49-F238E27FC236}">
                <a16:creationId xmlns:a16="http://schemas.microsoft.com/office/drawing/2014/main" id="{D67E1CE4-3EE8-488E-964C-4D00CB276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4D13CFE-880F-478B-B534-2DD36AF82B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BFB13-2E5A-40AA-94B6-2550D21963BF}" type="slidenum">
              <a:rPr lang="es-CO" smtClean="0"/>
              <a:t>‹#›</a:t>
            </a:fld>
            <a:endParaRPr lang="es-CO"/>
          </a:p>
        </p:txBody>
      </p:sp>
    </p:spTree>
    <p:extLst>
      <p:ext uri="{BB962C8B-B14F-4D97-AF65-F5344CB8AC3E}">
        <p14:creationId xmlns:p14="http://schemas.microsoft.com/office/powerpoint/2010/main" val="2744727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7" name="Rectangle 4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4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184420-657C-F8EC-EF79-DAE14A0AADB3}"/>
              </a:ext>
            </a:extLst>
          </p:cNvPr>
          <p:cNvSpPr>
            <a:spLocks noGrp="1"/>
          </p:cNvSpPr>
          <p:nvPr>
            <p:ph type="title"/>
          </p:nvPr>
        </p:nvSpPr>
        <p:spPr>
          <a:xfrm>
            <a:off x="9001760" y="2553623"/>
            <a:ext cx="3075093" cy="1891183"/>
          </a:xfrm>
        </p:spPr>
        <p:txBody>
          <a:bodyPr vert="horz" lIns="91440" tIns="45720" rIns="91440" bIns="45720" rtlCol="0" anchor="ctr">
            <a:normAutofit fontScale="90000"/>
          </a:bodyPr>
          <a:lstStyle/>
          <a:p>
            <a:pPr>
              <a:lnSpc>
                <a:spcPct val="110000"/>
              </a:lnSpc>
              <a:spcBef>
                <a:spcPts val="1000"/>
              </a:spcBef>
              <a:spcAft>
                <a:spcPts val="1000"/>
              </a:spcAft>
            </a:pPr>
            <a:r>
              <a:rPr lang="en-US" sz="2700" b="1" dirty="0">
                <a:solidFill>
                  <a:srgbClr val="FFFFFF"/>
                </a:solidFill>
              </a:rPr>
              <a:t>COVID-19 pandemic negatively impacted the notification of suspected measles and rubella cases from 2020 until today*.</a:t>
            </a:r>
            <a:br>
              <a:rPr lang="en-US" sz="2000" b="1" dirty="0">
                <a:solidFill>
                  <a:srgbClr val="FFFFFF"/>
                </a:solidFill>
              </a:rPr>
            </a:br>
            <a:br>
              <a:rPr lang="en-US" sz="2000" b="1" dirty="0">
                <a:solidFill>
                  <a:srgbClr val="FFFFFF"/>
                </a:solidFill>
              </a:rPr>
            </a:br>
            <a:r>
              <a:rPr lang="en-US" sz="1800" dirty="0">
                <a:solidFill>
                  <a:srgbClr val="FFFFFF"/>
                </a:solidFill>
                <a:latin typeface="+mn-lt"/>
              </a:rPr>
              <a:t>In 2021, </a:t>
            </a:r>
            <a:r>
              <a:rPr kumimoji="0" lang="en-US" altLang="en-US" sz="1800" i="0" u="none" strike="noStrike" cap="none" normalizeH="0" baseline="0" dirty="0">
                <a:ln>
                  <a:noFill/>
                </a:ln>
                <a:solidFill>
                  <a:schemeClr val="bg1"/>
                </a:solidFill>
                <a:effectLst/>
                <a:latin typeface="+mn-lt"/>
              </a:rPr>
              <a:t>the annual average of cases (n=6.8) was reduced by 61% compared to 2020 (18.4). As </a:t>
            </a:r>
            <a:r>
              <a:rPr lang="en-US" altLang="en-US" sz="1800" dirty="0">
                <a:solidFill>
                  <a:schemeClr val="bg1"/>
                </a:solidFill>
                <a:latin typeface="+mn-lt"/>
              </a:rPr>
              <a:t>of </a:t>
            </a:r>
            <a:r>
              <a:rPr kumimoji="0" lang="en-US" altLang="en-US" sz="1800" i="0" u="none" strike="noStrike" cap="none" normalizeH="0" baseline="0" dirty="0">
                <a:ln>
                  <a:noFill/>
                </a:ln>
                <a:solidFill>
                  <a:schemeClr val="bg1"/>
                </a:solidFill>
                <a:effectLst/>
                <a:latin typeface="+mn-lt"/>
              </a:rPr>
              <a:t>epidemiological week 29, of 2022, the average number of cases is 8.4, reflecting a 49% increase in the number of suspected cases reported compared to 2021. However, this figure is still below the levels seen during the </a:t>
            </a:r>
            <a:r>
              <a:rPr lang="en-US" altLang="en-US" sz="1800" dirty="0">
                <a:solidFill>
                  <a:schemeClr val="bg1"/>
                </a:solidFill>
                <a:latin typeface="+mn-lt"/>
              </a:rPr>
              <a:t>regional surge </a:t>
            </a:r>
            <a:r>
              <a:rPr kumimoji="0" lang="en-US" altLang="en-US" sz="1800" i="0" u="none" strike="noStrike" cap="none" normalizeH="0" baseline="0" dirty="0">
                <a:ln>
                  <a:noFill/>
                </a:ln>
                <a:solidFill>
                  <a:schemeClr val="bg1"/>
                </a:solidFill>
                <a:effectLst/>
                <a:latin typeface="+mn-lt"/>
              </a:rPr>
              <a:t>of 2019.</a:t>
            </a:r>
            <a:br>
              <a:rPr lang="es-419" sz="1800" dirty="0">
                <a:solidFill>
                  <a:srgbClr val="FFFFFF"/>
                </a:solidFill>
              </a:rPr>
            </a:br>
            <a:endParaRPr lang="es-419" sz="1800" dirty="0">
              <a:solidFill>
                <a:srgbClr val="FFFFFF"/>
              </a:solidFill>
            </a:endParaRPr>
          </a:p>
        </p:txBody>
      </p:sp>
      <p:sp>
        <p:nvSpPr>
          <p:cNvPr id="4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87B145F1-7D56-5C38-E233-894CCEE60882}"/>
              </a:ext>
            </a:extLst>
          </p:cNvPr>
          <p:cNvSpPr txBox="1"/>
          <p:nvPr/>
        </p:nvSpPr>
        <p:spPr>
          <a:xfrm>
            <a:off x="493353" y="6373368"/>
            <a:ext cx="105646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white"/>
                </a:solidFill>
                <a:effectLst/>
                <a:uLnTx/>
                <a:uFillTx/>
                <a:latin typeface="Calibri" panose="020F0502020204030204"/>
                <a:ea typeface="+mn-ea"/>
                <a:cs typeface="+mn-cs"/>
              </a:rPr>
              <a:t>* Data as of epidemiological week 30 of 2022.  | Source: surveillance reports sent to PAHO?WHO</a:t>
            </a:r>
          </a:p>
        </p:txBody>
      </p:sp>
      <p:pic>
        <p:nvPicPr>
          <p:cNvPr id="4" name="Picture 3" descr="Chart, histogram&#10;&#10;Description automatically generated">
            <a:extLst>
              <a:ext uri="{FF2B5EF4-FFF2-40B4-BE49-F238E27FC236}">
                <a16:creationId xmlns:a16="http://schemas.microsoft.com/office/drawing/2014/main" id="{4B084A77-21FE-DE17-0147-F74DF78EFF9C}"/>
              </a:ext>
            </a:extLst>
          </p:cNvPr>
          <p:cNvPicPr>
            <a:picLocks noChangeAspect="1"/>
          </p:cNvPicPr>
          <p:nvPr/>
        </p:nvPicPr>
        <p:blipFill rotWithShape="1">
          <a:blip r:embed="rId2">
            <a:extLst>
              <a:ext uri="{28A0092B-C50C-407E-A947-70E740481C1C}">
                <a14:useLocalDpi xmlns:a14="http://schemas.microsoft.com/office/drawing/2010/main" val="0"/>
              </a:ext>
            </a:extLst>
          </a:blip>
          <a:srcRect t="5207" r="11989"/>
          <a:stretch/>
        </p:blipFill>
        <p:spPr>
          <a:xfrm>
            <a:off x="493353" y="1182848"/>
            <a:ext cx="8129017" cy="4987353"/>
          </a:xfrm>
          <a:prstGeom prst="rect">
            <a:avLst/>
          </a:prstGeom>
        </p:spPr>
      </p:pic>
      <p:sp>
        <p:nvSpPr>
          <p:cNvPr id="15" name="TextBox 14">
            <a:extLst>
              <a:ext uri="{FF2B5EF4-FFF2-40B4-BE49-F238E27FC236}">
                <a16:creationId xmlns:a16="http://schemas.microsoft.com/office/drawing/2014/main" id="{BF58EB0F-89AD-5622-3C4D-1889991A54D6}"/>
              </a:ext>
            </a:extLst>
          </p:cNvPr>
          <p:cNvSpPr txBox="1"/>
          <p:nvPr/>
        </p:nvSpPr>
        <p:spPr>
          <a:xfrm>
            <a:off x="1442784" y="1970667"/>
            <a:ext cx="3115078" cy="501676"/>
          </a:xfrm>
          <a:prstGeom prst="rect">
            <a:avLst/>
          </a:prstGeom>
          <a:noFill/>
        </p:spPr>
        <p:txBody>
          <a:bodyPr wrap="square">
            <a:sp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MR cases= 41,153</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COVID-19 cases = 168,912,364</a:t>
            </a:r>
          </a:p>
        </p:txBody>
      </p:sp>
      <p:sp>
        <p:nvSpPr>
          <p:cNvPr id="16" name="Rectangle 15">
            <a:extLst>
              <a:ext uri="{FF2B5EF4-FFF2-40B4-BE49-F238E27FC236}">
                <a16:creationId xmlns:a16="http://schemas.microsoft.com/office/drawing/2014/main" id="{B2152B90-7DF3-962F-4A7D-785F2B61E050}"/>
              </a:ext>
            </a:extLst>
          </p:cNvPr>
          <p:cNvSpPr/>
          <p:nvPr/>
        </p:nvSpPr>
        <p:spPr>
          <a:xfrm>
            <a:off x="3400022" y="1582993"/>
            <a:ext cx="118608" cy="109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A1C956C-CC17-B1C3-758E-9D3B456F214D}"/>
              </a:ext>
            </a:extLst>
          </p:cNvPr>
          <p:cNvSpPr txBox="1"/>
          <p:nvPr/>
        </p:nvSpPr>
        <p:spPr>
          <a:xfrm>
            <a:off x="3477811" y="1514717"/>
            <a:ext cx="48295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MR</a:t>
            </a:r>
          </a:p>
        </p:txBody>
      </p:sp>
      <p:cxnSp>
        <p:nvCxnSpPr>
          <p:cNvPr id="18" name="Straight Connector 17">
            <a:extLst>
              <a:ext uri="{FF2B5EF4-FFF2-40B4-BE49-F238E27FC236}">
                <a16:creationId xmlns:a16="http://schemas.microsoft.com/office/drawing/2014/main" id="{C388F2D9-EC63-2D9F-7B75-738635720124}"/>
              </a:ext>
            </a:extLst>
          </p:cNvPr>
          <p:cNvCxnSpPr/>
          <p:nvPr/>
        </p:nvCxnSpPr>
        <p:spPr>
          <a:xfrm>
            <a:off x="4037280" y="1634248"/>
            <a:ext cx="276896" cy="0"/>
          </a:xfrm>
          <a:prstGeom prst="line">
            <a:avLst/>
          </a:prstGeom>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78C81448-6209-CDDC-B050-283363ACAD24}"/>
              </a:ext>
            </a:extLst>
          </p:cNvPr>
          <p:cNvSpPr txBox="1"/>
          <p:nvPr/>
        </p:nvSpPr>
        <p:spPr>
          <a:xfrm>
            <a:off x="4267468" y="1512308"/>
            <a:ext cx="6906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COVID-19</a:t>
            </a:r>
          </a:p>
        </p:txBody>
      </p:sp>
    </p:spTree>
    <p:extLst>
      <p:ext uri="{BB962C8B-B14F-4D97-AF65-F5344CB8AC3E}">
        <p14:creationId xmlns:p14="http://schemas.microsoft.com/office/powerpoint/2010/main" val="15286016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124</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Tema de Office</vt:lpstr>
      <vt:lpstr>COVID-19 pandemic negatively impacted the notification of suspected measles and rubella cases from 2020 until today*.  In 2021, the annual average of cases (n=6.8) was reduced by 61% compared to 2020 (18.4). As of epidemiological week 29, of 2022, the average number of cases is 8.4, reflecting a 49% increase in the number of suspected cases reported compared to 2021. However, this figure is still below the levels seen during the regional surge of 2019.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pandemia COVID19 impactó negativamente la notificación de casos sospechosos de sarampión y rubeola en las Américas desde el 2020 hasta la fecha*.  En el 2021, el promedio anual de casos (n=6.8) se redujo en un 61% en comparación con el 2020 (18.4). Hasta la semana epidemiológica 30 del 2022, el promedio de casos es de 8.4, reflejando un incremento significativo en el número de casos sospechosos notificados en comparación con el 2021, pero aún sigue por debajo de los niveles observados durante el aumento regional del 2019.  </dc:title>
  <dc:creator>Bravo, Ms. Pamela (WDC)</dc:creator>
  <cp:lastModifiedBy>Pacis, Ms. Carmelita Lucia (WDC)</cp:lastModifiedBy>
  <cp:revision>3</cp:revision>
  <dcterms:created xsi:type="dcterms:W3CDTF">2022-07-28T20:01:04Z</dcterms:created>
  <dcterms:modified xsi:type="dcterms:W3CDTF">2022-07-29T21:35:15Z</dcterms:modified>
</cp:coreProperties>
</file>