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746948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2" d="100"/>
          <a:sy n="92" d="100"/>
        </p:scale>
        <p:origin x="6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B56CC-B380-4794-8061-F0F4670A24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59B7909-467D-412B-9B24-2E66265AE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24DDC8E-78F8-45FC-8AA1-FEA0F2CA7A8E}"/>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87D81FAE-4389-41EF-9307-53583120FD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3E74314-3960-4C5B-8A22-B0B76B1895D1}"/>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173462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1A9C3-A1D7-4454-9EDD-B7FBBAB5F8D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CD4CA45-5F84-415B-B5D2-20CFDA9FE3D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EA772C3-1D91-49DB-95CD-6D8339AD17B8}"/>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F48B0594-D9AD-4AB1-ABE8-61B709CF96C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CF0FEB4-C3DC-42A3-9454-2814657529AD}"/>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330280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D78BBB-36BB-4337-9060-98D264804C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D583372-8D63-46DD-ABD5-7ACB5A03131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8679D19-4C53-4026-87A4-5CA64045BB9B}"/>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2FA3280F-90FE-4FAC-9C20-D9F3A32B339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A55B2E1-3B5C-4B65-9F0F-92141DC4F292}"/>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158778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57FAA-28BD-A54A-A86D-EDDCE8352CD7}"/>
              </a:ext>
            </a:extLst>
          </p:cNvPr>
          <p:cNvPicPr>
            <a:picLocks noChangeAspect="1"/>
          </p:cNvPicPr>
          <p:nvPr userDrawn="1"/>
        </p:nvPicPr>
        <p:blipFill>
          <a:blip r:embed="rId2"/>
          <a:stretch>
            <a:fillRect/>
          </a:stretch>
        </p:blipFill>
        <p:spPr>
          <a:xfrm>
            <a:off x="-707567" y="-762000"/>
            <a:ext cx="6815704" cy="6187440"/>
          </a:xfrm>
          <a:prstGeom prst="rect">
            <a:avLst/>
          </a:prstGeom>
        </p:spPr>
      </p:pic>
      <p:sp>
        <p:nvSpPr>
          <p:cNvPr id="8" name="Title 1">
            <a:extLst>
              <a:ext uri="{FF2B5EF4-FFF2-40B4-BE49-F238E27FC236}">
                <a16:creationId xmlns:a16="http://schemas.microsoft.com/office/drawing/2014/main" id="{F202FB83-FF2C-1D4D-9555-6831727DD435}"/>
              </a:ext>
            </a:extLst>
          </p:cNvPr>
          <p:cNvSpPr>
            <a:spLocks noGrp="1"/>
          </p:cNvSpPr>
          <p:nvPr>
            <p:ph type="ctrTitle"/>
          </p:nvPr>
        </p:nvSpPr>
        <p:spPr>
          <a:xfrm>
            <a:off x="5744308" y="1802298"/>
            <a:ext cx="4923692" cy="2387600"/>
          </a:xfrm>
          <a:prstGeom prst="rect">
            <a:avLst/>
          </a:prstGeom>
        </p:spPr>
        <p:txBody>
          <a:bodyPr>
            <a:normAutofit/>
          </a:bodyPr>
          <a:lstStyle/>
          <a:p>
            <a:pPr algn="l"/>
            <a:endParaRPr lang="en-US" sz="6600" b="1" dirty="0">
              <a:solidFill>
                <a:schemeClr val="bg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1CECC40D-DE09-A848-8928-3828A80B3CC8}"/>
              </a:ext>
            </a:extLst>
          </p:cNvPr>
          <p:cNvSpPr>
            <a:spLocks noGrp="1"/>
          </p:cNvSpPr>
          <p:nvPr>
            <p:ph type="subTitle" idx="1"/>
          </p:nvPr>
        </p:nvSpPr>
        <p:spPr>
          <a:xfrm>
            <a:off x="5744308" y="4446099"/>
            <a:ext cx="4923692" cy="1655762"/>
          </a:xfrm>
          <a:prstGeom prst="rect">
            <a:avLst/>
          </a:prstGeom>
        </p:spPr>
        <p:txBody>
          <a:bodyPr>
            <a:normAutofit/>
          </a:bodyPr>
          <a:lstStyle/>
          <a:p>
            <a:pPr algn="l"/>
            <a:endParaRPr lang="en-US" sz="3200"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2BD5B20-1713-8241-A12C-9B8D1CB56F8D}"/>
              </a:ext>
            </a:extLst>
          </p:cNvPr>
          <p:cNvPicPr>
            <a:picLocks noChangeAspect="1"/>
          </p:cNvPicPr>
          <p:nvPr userDrawn="1"/>
        </p:nvPicPr>
        <p:blipFill rotWithShape="1">
          <a:blip r:embed="rId3"/>
          <a:srcRect l="30036" r="25527"/>
          <a:stretch/>
        </p:blipFill>
        <p:spPr>
          <a:xfrm>
            <a:off x="10668000" y="3753483"/>
            <a:ext cx="1645920" cy="3362495"/>
          </a:xfrm>
          <a:prstGeom prst="rect">
            <a:avLst/>
          </a:prstGeom>
        </p:spPr>
      </p:pic>
      <p:pic>
        <p:nvPicPr>
          <p:cNvPr id="13" name="Picture 12">
            <a:extLst>
              <a:ext uri="{FF2B5EF4-FFF2-40B4-BE49-F238E27FC236}">
                <a16:creationId xmlns:a16="http://schemas.microsoft.com/office/drawing/2014/main" id="{5F6DB44B-8B8F-D747-B43D-1D5D24F16231}"/>
              </a:ext>
            </a:extLst>
          </p:cNvPr>
          <p:cNvPicPr>
            <a:picLocks noChangeAspect="1"/>
          </p:cNvPicPr>
          <p:nvPr userDrawn="1"/>
        </p:nvPicPr>
        <p:blipFill rotWithShape="1">
          <a:blip r:embed="rId4"/>
          <a:srcRect t="42329" b="38578"/>
          <a:stretch/>
        </p:blipFill>
        <p:spPr>
          <a:xfrm>
            <a:off x="268485" y="5867400"/>
            <a:ext cx="4923692" cy="853440"/>
          </a:xfrm>
          <a:prstGeom prst="rect">
            <a:avLst/>
          </a:prstGeom>
        </p:spPr>
      </p:pic>
      <p:pic>
        <p:nvPicPr>
          <p:cNvPr id="14" name="Picture 13">
            <a:extLst>
              <a:ext uri="{FF2B5EF4-FFF2-40B4-BE49-F238E27FC236}">
                <a16:creationId xmlns:a16="http://schemas.microsoft.com/office/drawing/2014/main" id="{44939D38-7605-5E44-A8F6-781AF45FEA76}"/>
              </a:ext>
            </a:extLst>
          </p:cNvPr>
          <p:cNvPicPr>
            <a:picLocks noChangeAspect="1"/>
          </p:cNvPicPr>
          <p:nvPr userDrawn="1"/>
        </p:nvPicPr>
        <p:blipFill>
          <a:blip r:embed="rId5"/>
          <a:srcRect/>
          <a:stretch/>
        </p:blipFill>
        <p:spPr>
          <a:xfrm>
            <a:off x="823948" y="1007048"/>
            <a:ext cx="4123216" cy="3743143"/>
          </a:xfrm>
          <a:prstGeom prst="rect">
            <a:avLst/>
          </a:prstGeom>
        </p:spPr>
      </p:pic>
    </p:spTree>
    <p:extLst>
      <p:ext uri="{BB962C8B-B14F-4D97-AF65-F5344CB8AC3E}">
        <p14:creationId xmlns:p14="http://schemas.microsoft.com/office/powerpoint/2010/main" val="219284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709893-D8C5-F54E-90F6-1BC315261DC2}"/>
              </a:ext>
            </a:extLst>
          </p:cNvPr>
          <p:cNvSpPr>
            <a:spLocks noGrp="1"/>
          </p:cNvSpPr>
          <p:nvPr>
            <p:ph type="title"/>
          </p:nvPr>
        </p:nvSpPr>
        <p:spPr>
          <a:xfrm>
            <a:off x="345833" y="505801"/>
            <a:ext cx="10515600" cy="1325563"/>
          </a:xfrm>
          <a:prstGeom prst="rect">
            <a:avLst/>
          </a:prstGeom>
        </p:spPr>
        <p:txBody>
          <a:bodyPr>
            <a:normAutofit/>
          </a:bodyPr>
          <a:lstStyle/>
          <a:p>
            <a:endParaRPr lang="en-US" b="1" dirty="0">
              <a:solidFill>
                <a:srgbClr val="FC661C"/>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581997A-FC97-E24C-8D17-88C122D2BDDC}"/>
              </a:ext>
            </a:extLst>
          </p:cNvPr>
          <p:cNvSpPr>
            <a:spLocks noGrp="1"/>
          </p:cNvSpPr>
          <p:nvPr>
            <p:ph idx="1"/>
          </p:nvPr>
        </p:nvSpPr>
        <p:spPr>
          <a:xfrm>
            <a:off x="345833" y="1966301"/>
            <a:ext cx="10515600" cy="4023700"/>
          </a:xfrm>
          <a:prstGeom prst="rect">
            <a:avLst/>
          </a:prstGeom>
        </p:spPr>
        <p:txBody>
          <a:bodyPr/>
          <a:lstStyle/>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C3B8F9C-FE41-9E4B-B3AB-6C34F39567E3}"/>
              </a:ext>
            </a:extLst>
          </p:cNvPr>
          <p:cNvPicPr>
            <a:picLocks noChangeAspect="1"/>
          </p:cNvPicPr>
          <p:nvPr userDrawn="1"/>
        </p:nvPicPr>
        <p:blipFill rotWithShape="1">
          <a:blip r:embed="rId2"/>
          <a:srcRect t="33268" b="32583"/>
          <a:stretch/>
        </p:blipFill>
        <p:spPr>
          <a:xfrm>
            <a:off x="234150" y="5983532"/>
            <a:ext cx="2574969" cy="798267"/>
          </a:xfrm>
          <a:prstGeom prst="rect">
            <a:avLst/>
          </a:prstGeom>
        </p:spPr>
      </p:pic>
    </p:spTree>
    <p:extLst>
      <p:ext uri="{BB962C8B-B14F-4D97-AF65-F5344CB8AC3E}">
        <p14:creationId xmlns:p14="http://schemas.microsoft.com/office/powerpoint/2010/main" val="120591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10" name="Picture 2" descr="Picture 2"/>
          <p:cNvPicPr>
            <a:picLocks noChangeAspect="1"/>
          </p:cNvPicPr>
          <p:nvPr/>
        </p:nvPicPr>
        <p:blipFill>
          <a:blip r:embed="rId2"/>
          <a:srcRect t="36598" b="27225"/>
          <a:stretch>
            <a:fillRect/>
          </a:stretch>
        </p:blipFill>
        <p:spPr>
          <a:xfrm>
            <a:off x="218257" y="5895466"/>
            <a:ext cx="2606041" cy="855855"/>
          </a:xfrm>
          <a:prstGeom prst="rect">
            <a:avLst/>
          </a:prstGeom>
          <a:ln w="12700">
            <a:miter lim="400000"/>
          </a:ln>
        </p:spPr>
      </p:pic>
      <p:sp>
        <p:nvSpPr>
          <p:cNvPr id="11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215044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604B2B-C1EB-144D-BB44-200FBBA9020F}"/>
              </a:ext>
            </a:extLst>
          </p:cNvPr>
          <p:cNvPicPr>
            <a:picLocks noChangeAspect="1"/>
          </p:cNvPicPr>
          <p:nvPr userDrawn="1"/>
        </p:nvPicPr>
        <p:blipFill>
          <a:blip r:embed="rId2"/>
          <a:stretch>
            <a:fillRect/>
          </a:stretch>
        </p:blipFill>
        <p:spPr>
          <a:xfrm>
            <a:off x="-301170" y="-406400"/>
            <a:ext cx="2705703" cy="2456294"/>
          </a:xfrm>
          <a:prstGeom prst="rect">
            <a:avLst/>
          </a:prstGeom>
        </p:spPr>
      </p:pic>
      <p:sp>
        <p:nvSpPr>
          <p:cNvPr id="7" name="Title 1">
            <a:extLst>
              <a:ext uri="{FF2B5EF4-FFF2-40B4-BE49-F238E27FC236}">
                <a16:creationId xmlns:a16="http://schemas.microsoft.com/office/drawing/2014/main" id="{294F05BC-688C-6F45-A425-BFB0FDD67401}"/>
              </a:ext>
            </a:extLst>
          </p:cNvPr>
          <p:cNvSpPr>
            <a:spLocks noGrp="1"/>
          </p:cNvSpPr>
          <p:nvPr>
            <p:ph type="title"/>
          </p:nvPr>
        </p:nvSpPr>
        <p:spPr>
          <a:xfrm>
            <a:off x="6846278" y="3108325"/>
            <a:ext cx="4226169" cy="1325563"/>
          </a:xfrm>
          <a:prstGeom prst="rect">
            <a:avLst/>
          </a:prstGeom>
        </p:spPr>
        <p:txBody>
          <a:bodyPr/>
          <a:lstStyle/>
          <a:p>
            <a:pPr algn="r"/>
            <a:endParaRPr lang="en-US" b="1" dirty="0">
              <a:solidFill>
                <a:srgbClr val="00B0F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E2C4756-6B20-3E43-B388-C4B873909D31}"/>
              </a:ext>
            </a:extLst>
          </p:cNvPr>
          <p:cNvPicPr>
            <a:picLocks noChangeAspect="1"/>
          </p:cNvPicPr>
          <p:nvPr userDrawn="1"/>
        </p:nvPicPr>
        <p:blipFill>
          <a:blip r:embed="rId3"/>
          <a:stretch>
            <a:fillRect/>
          </a:stretch>
        </p:blipFill>
        <p:spPr>
          <a:xfrm>
            <a:off x="11185577" y="4124132"/>
            <a:ext cx="1525389" cy="2825880"/>
          </a:xfrm>
          <a:prstGeom prst="rect">
            <a:avLst/>
          </a:prstGeom>
        </p:spPr>
      </p:pic>
      <p:pic>
        <p:nvPicPr>
          <p:cNvPr id="11" name="Picture 10">
            <a:extLst>
              <a:ext uri="{FF2B5EF4-FFF2-40B4-BE49-F238E27FC236}">
                <a16:creationId xmlns:a16="http://schemas.microsoft.com/office/drawing/2014/main" id="{6D2CAB3B-661A-3840-B814-F810AF80F1EE}"/>
              </a:ext>
            </a:extLst>
          </p:cNvPr>
          <p:cNvPicPr>
            <a:picLocks noChangeAspect="1"/>
          </p:cNvPicPr>
          <p:nvPr userDrawn="1"/>
        </p:nvPicPr>
        <p:blipFill rotWithShape="1">
          <a:blip r:embed="rId4"/>
          <a:srcRect t="42329" b="38578"/>
          <a:stretch/>
        </p:blipFill>
        <p:spPr>
          <a:xfrm>
            <a:off x="3634154" y="5836920"/>
            <a:ext cx="4923692" cy="853440"/>
          </a:xfrm>
          <a:prstGeom prst="rect">
            <a:avLst/>
          </a:prstGeom>
        </p:spPr>
      </p:pic>
      <p:pic>
        <p:nvPicPr>
          <p:cNvPr id="12" name="Picture 11">
            <a:extLst>
              <a:ext uri="{FF2B5EF4-FFF2-40B4-BE49-F238E27FC236}">
                <a16:creationId xmlns:a16="http://schemas.microsoft.com/office/drawing/2014/main" id="{1F0BA9FB-8581-D047-BE6A-D112500D58DD}"/>
              </a:ext>
            </a:extLst>
          </p:cNvPr>
          <p:cNvPicPr>
            <a:picLocks noChangeAspect="1"/>
          </p:cNvPicPr>
          <p:nvPr userDrawn="1"/>
        </p:nvPicPr>
        <p:blipFill>
          <a:blip r:embed="rId5"/>
          <a:srcRect/>
          <a:stretch/>
        </p:blipFill>
        <p:spPr>
          <a:xfrm>
            <a:off x="373405" y="119403"/>
            <a:ext cx="6230916" cy="5656557"/>
          </a:xfrm>
          <a:prstGeom prst="rect">
            <a:avLst/>
          </a:prstGeom>
        </p:spPr>
      </p:pic>
    </p:spTree>
    <p:extLst>
      <p:ext uri="{BB962C8B-B14F-4D97-AF65-F5344CB8AC3E}">
        <p14:creationId xmlns:p14="http://schemas.microsoft.com/office/powerpoint/2010/main" val="334345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17506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3182E-6D28-43A7-8D92-924A7D2646F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E86443D-84E7-40E0-9B07-1361000FA17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1C3C81-DD5D-4323-9459-8E4A5B8FBB77}"/>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86318985-CE46-41CB-A51B-14E2963A102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51327D9-45A7-426F-9F49-B3022663408F}"/>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338378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6ADC4-1875-4502-A089-ED5CCBDA316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2A69A80-0D13-4968-A092-DA4D0835B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A3D125A-E0D2-4869-B5C8-9EB08C7C46E9}"/>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BA8F6A92-7F3D-41AE-98B7-3CDBEF2059D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A71EB11-4726-46C9-B8BB-3FD0265F2E1B}"/>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53818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18568-2983-476B-853A-C3AB53D2D71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47AE247-3F2A-453C-802F-9B50E8120E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73DF55C-1D5D-4C71-84D9-BBC57928C4A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826A088-0992-4CB9-B257-9148C36CDF87}"/>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6" name="Marcador de pie de página 5">
            <a:extLst>
              <a:ext uri="{FF2B5EF4-FFF2-40B4-BE49-F238E27FC236}">
                <a16:creationId xmlns:a16="http://schemas.microsoft.com/office/drawing/2014/main" id="{595A68DA-EA82-432E-836A-004919166D7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B1F9CCC-1E27-410C-A88B-3CFAD5C9AE31}"/>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43571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F0229-EBD4-488A-8699-26456ED521B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10DFD97-C975-4EC5-B028-E4F89EB27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45E424E-E8C9-43BB-9BFC-468F3038EAC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E23C2B3-C5AB-452D-B63F-72229E757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7FF5F3-0179-485F-A015-969035B0FA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36E8A31-338F-4A89-B695-010DBCCA1ACF}"/>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8" name="Marcador de pie de página 7">
            <a:extLst>
              <a:ext uri="{FF2B5EF4-FFF2-40B4-BE49-F238E27FC236}">
                <a16:creationId xmlns:a16="http://schemas.microsoft.com/office/drawing/2014/main" id="{BC74C586-B14B-4DF8-8629-433A47DC5A9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11B4D29-516A-429D-BC54-91597C9A03D1}"/>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4832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E89A8-882E-4E8E-B148-4D55CA4E33E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6AFE5ED-6BF3-4C36-87F2-CEAAD46D8385}"/>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4" name="Marcador de pie de página 3">
            <a:extLst>
              <a:ext uri="{FF2B5EF4-FFF2-40B4-BE49-F238E27FC236}">
                <a16:creationId xmlns:a16="http://schemas.microsoft.com/office/drawing/2014/main" id="{38E84807-AD54-4CB4-88C6-BE4C09E76C3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FD4B9F4-1130-4AA8-9AB1-0D8231D00EE5}"/>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387284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F06AF80-E545-45CB-B05E-68A673327EEA}"/>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3" name="Marcador de pie de página 2">
            <a:extLst>
              <a:ext uri="{FF2B5EF4-FFF2-40B4-BE49-F238E27FC236}">
                <a16:creationId xmlns:a16="http://schemas.microsoft.com/office/drawing/2014/main" id="{91B70579-3FF2-497F-8521-9E7A9C57580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6BBBED9-73F8-45B6-94CF-744CB60FEB34}"/>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114248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EA0A37-1776-46EB-BB32-5CBCFA2AF3F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21B8C91-F258-4BAC-9498-F929F074E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90BCD35-2548-4CF7-9B8B-8469E6E50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8A0C94-FF39-47B7-B1A9-09202C81AA6F}"/>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6" name="Marcador de pie de página 5">
            <a:extLst>
              <a:ext uri="{FF2B5EF4-FFF2-40B4-BE49-F238E27FC236}">
                <a16:creationId xmlns:a16="http://schemas.microsoft.com/office/drawing/2014/main" id="{42456831-77F6-4CD0-B7B0-2B10D311E70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F5EC4C7-25EF-43BC-B04A-70CB0B163112}"/>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206058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91444-5023-44BD-A2C0-F0491A0B4F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55C309-3AC0-419E-B315-CB7847F17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7EDF730-2EC3-4CA5-A9B2-2A874980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21CC98-D77A-460E-AFBB-3D88AE0CFCA2}"/>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6" name="Marcador de pie de página 5">
            <a:extLst>
              <a:ext uri="{FF2B5EF4-FFF2-40B4-BE49-F238E27FC236}">
                <a16:creationId xmlns:a16="http://schemas.microsoft.com/office/drawing/2014/main" id="{A36544B8-8BAF-4228-8322-E9A31CABEFB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A26B65A-8233-46C7-8794-AAC0106202FB}"/>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262738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92C352-5D84-4511-919A-C1BF8C641F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EA95A55-37BF-4217-9921-875D306E8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C2D35BC-B0AC-42EE-BBD8-DE5ACB5FF1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D67E1CE4-3EE8-488E-964C-4D00CB276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4D13CFE-880F-478B-B534-2DD36AF82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BFB13-2E5A-40AA-94B6-2550D21963BF}" type="slidenum">
              <a:rPr lang="es-CO" smtClean="0"/>
              <a:t>‹#›</a:t>
            </a:fld>
            <a:endParaRPr lang="es-CO"/>
          </a:p>
        </p:txBody>
      </p:sp>
    </p:spTree>
    <p:extLst>
      <p:ext uri="{BB962C8B-B14F-4D97-AF65-F5344CB8AC3E}">
        <p14:creationId xmlns:p14="http://schemas.microsoft.com/office/powerpoint/2010/main" val="2744727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 name="Rectangle 4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4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184420-657C-F8EC-EF79-DAE14A0AADB3}"/>
              </a:ext>
            </a:extLst>
          </p:cNvPr>
          <p:cNvSpPr>
            <a:spLocks noGrp="1"/>
          </p:cNvSpPr>
          <p:nvPr>
            <p:ph type="title"/>
          </p:nvPr>
        </p:nvSpPr>
        <p:spPr>
          <a:xfrm>
            <a:off x="8875553" y="2763348"/>
            <a:ext cx="3316448" cy="1891183"/>
          </a:xfrm>
        </p:spPr>
        <p:txBody>
          <a:bodyPr vert="horz" lIns="91440" tIns="45720" rIns="91440" bIns="45720" rtlCol="0" anchor="ctr">
            <a:normAutofit fontScale="90000"/>
          </a:bodyPr>
          <a:lstStyle/>
          <a:p>
            <a:pPr>
              <a:lnSpc>
                <a:spcPct val="110000"/>
              </a:lnSpc>
              <a:spcBef>
                <a:spcPts val="1000"/>
              </a:spcBef>
              <a:spcAft>
                <a:spcPts val="1000"/>
              </a:spcAft>
            </a:pPr>
            <a:r>
              <a:rPr lang="es-419" sz="2700" b="1" dirty="0">
                <a:solidFill>
                  <a:srgbClr val="FFFFFF"/>
                </a:solidFill>
              </a:rPr>
              <a:t>La pandemia COVID-19 impactó negativamente la notificación de casos sospechosos de sarampión y rubeola en las Américas desde el 2020 hasta la fecha*.</a:t>
            </a:r>
            <a:br>
              <a:rPr lang="es-419" sz="2000" b="1" dirty="0">
                <a:solidFill>
                  <a:srgbClr val="FFFFFF"/>
                </a:solidFill>
              </a:rPr>
            </a:br>
            <a:br>
              <a:rPr lang="es-419" sz="2000" b="1" dirty="0">
                <a:solidFill>
                  <a:srgbClr val="FFFFFF"/>
                </a:solidFill>
              </a:rPr>
            </a:br>
            <a:r>
              <a:rPr lang="es-419" sz="1800" b="1" dirty="0">
                <a:solidFill>
                  <a:srgbClr val="FFFFFF"/>
                </a:solidFill>
              </a:rPr>
              <a:t>En el 2021, el promedio anual de casos (n=6.8) se redujo en un 61% en comparación con el 2020 (18.4). Hasta la semana epidemiológica 29 del 2022, el promedio de casos es 8.4, reflejando un incremento del 49% en el número de casos sospechosos notificados en comparación con el 2021.Sin embargo, esta cifra aún sigue por debajo de los niveles observados durante el aumento regional del 2019.</a:t>
            </a:r>
            <a:br>
              <a:rPr lang="es-419" sz="1800" b="1" dirty="0">
                <a:solidFill>
                  <a:srgbClr val="FFFFFF"/>
                </a:solidFill>
              </a:rPr>
            </a:br>
            <a:br>
              <a:rPr lang="es-419" sz="2000" b="1" dirty="0">
                <a:solidFill>
                  <a:srgbClr val="FFFFFF"/>
                </a:solidFill>
              </a:rPr>
            </a:br>
            <a:endParaRPr lang="es-419" sz="2000" b="1" dirty="0">
              <a:solidFill>
                <a:srgbClr val="FFFFFF"/>
              </a:solidFill>
            </a:endParaRPr>
          </a:p>
        </p:txBody>
      </p:sp>
      <p:sp>
        <p:nvSpPr>
          <p:cNvPr id="4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7B145F1-7D56-5C38-E233-894CCEE60882}"/>
              </a:ext>
            </a:extLst>
          </p:cNvPr>
          <p:cNvSpPr txBox="1"/>
          <p:nvPr/>
        </p:nvSpPr>
        <p:spPr>
          <a:xfrm>
            <a:off x="493353" y="6373368"/>
            <a:ext cx="105646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a:ln>
                  <a:noFill/>
                </a:ln>
                <a:solidFill>
                  <a:prstClr val="white"/>
                </a:solidFill>
                <a:effectLst/>
                <a:uLnTx/>
                <a:uFillTx/>
                <a:latin typeface="Calibri" panose="020F0502020204030204"/>
                <a:ea typeface="+mn-ea"/>
                <a:cs typeface="+mn-cs"/>
              </a:rPr>
              <a:t>* Datos hasta la semana epidemiológica 30 de 2022.  | Fuente: reportes de vigilancia enviados a OPS/OMS </a:t>
            </a:r>
          </a:p>
        </p:txBody>
      </p:sp>
      <p:pic>
        <p:nvPicPr>
          <p:cNvPr id="9" name="Picture 8" descr="Graphical user interface, chart, histogram&#10;&#10;Description automatically generated">
            <a:extLst>
              <a:ext uri="{FF2B5EF4-FFF2-40B4-BE49-F238E27FC236}">
                <a16:creationId xmlns:a16="http://schemas.microsoft.com/office/drawing/2014/main" id="{8FE3C78E-C488-4736-D5BD-811696F105C6}"/>
              </a:ext>
            </a:extLst>
          </p:cNvPr>
          <p:cNvPicPr>
            <a:picLocks noChangeAspect="1"/>
          </p:cNvPicPr>
          <p:nvPr/>
        </p:nvPicPr>
        <p:blipFill rotWithShape="1">
          <a:blip r:embed="rId2">
            <a:extLst>
              <a:ext uri="{28A0092B-C50C-407E-A947-70E740481C1C}">
                <a14:useLocalDpi xmlns:a14="http://schemas.microsoft.com/office/drawing/2010/main" val="0"/>
              </a:ext>
            </a:extLst>
          </a:blip>
          <a:srcRect t="5412" r="11100"/>
          <a:stretch/>
        </p:blipFill>
        <p:spPr>
          <a:xfrm>
            <a:off x="511033" y="1065402"/>
            <a:ext cx="8109935" cy="4685015"/>
          </a:xfrm>
          <a:prstGeom prst="rect">
            <a:avLst/>
          </a:prstGeom>
        </p:spPr>
      </p:pic>
      <p:sp>
        <p:nvSpPr>
          <p:cNvPr id="28" name="TextBox 27">
            <a:extLst>
              <a:ext uri="{FF2B5EF4-FFF2-40B4-BE49-F238E27FC236}">
                <a16:creationId xmlns:a16="http://schemas.microsoft.com/office/drawing/2014/main" id="{CE73D0B2-A920-956D-84A3-108E7DD3BFB0}"/>
              </a:ext>
            </a:extLst>
          </p:cNvPr>
          <p:cNvSpPr txBox="1"/>
          <p:nvPr/>
        </p:nvSpPr>
        <p:spPr>
          <a:xfrm>
            <a:off x="1375672" y="1685046"/>
            <a:ext cx="3115078" cy="501676"/>
          </a:xfrm>
          <a:prstGeom prst="rect">
            <a:avLst/>
          </a:prstGeom>
          <a:noFill/>
        </p:spPr>
        <p:txBody>
          <a:bodyPr wrap="square">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Casos SR = 41,153</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Casos COVID-19= 168,912,364</a:t>
            </a:r>
          </a:p>
        </p:txBody>
      </p:sp>
      <p:sp>
        <p:nvSpPr>
          <p:cNvPr id="10" name="Rectangle 9">
            <a:extLst>
              <a:ext uri="{FF2B5EF4-FFF2-40B4-BE49-F238E27FC236}">
                <a16:creationId xmlns:a16="http://schemas.microsoft.com/office/drawing/2014/main" id="{9370135D-F290-9F3E-ABA2-218BC524B925}"/>
              </a:ext>
            </a:extLst>
          </p:cNvPr>
          <p:cNvSpPr/>
          <p:nvPr/>
        </p:nvSpPr>
        <p:spPr>
          <a:xfrm>
            <a:off x="3400022" y="1322934"/>
            <a:ext cx="118608" cy="10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EC740E6-0EC6-68C3-C206-ACCC3266B87E}"/>
              </a:ext>
            </a:extLst>
          </p:cNvPr>
          <p:cNvSpPr txBox="1"/>
          <p:nvPr/>
        </p:nvSpPr>
        <p:spPr>
          <a:xfrm>
            <a:off x="3477811" y="1254658"/>
            <a:ext cx="48295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SR</a:t>
            </a:r>
          </a:p>
        </p:txBody>
      </p:sp>
      <p:cxnSp>
        <p:nvCxnSpPr>
          <p:cNvPr id="14" name="Straight Connector 13">
            <a:extLst>
              <a:ext uri="{FF2B5EF4-FFF2-40B4-BE49-F238E27FC236}">
                <a16:creationId xmlns:a16="http://schemas.microsoft.com/office/drawing/2014/main" id="{A658EAEB-5F68-820B-652A-3AC253948C8A}"/>
              </a:ext>
            </a:extLst>
          </p:cNvPr>
          <p:cNvCxnSpPr/>
          <p:nvPr/>
        </p:nvCxnSpPr>
        <p:spPr>
          <a:xfrm>
            <a:off x="4037280" y="1374189"/>
            <a:ext cx="276896" cy="0"/>
          </a:xfrm>
          <a:prstGeom prst="line">
            <a:avLst/>
          </a:prstGeom>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D9079B7B-F0FE-3747-F2A1-CF494DD4C1CA}"/>
              </a:ext>
            </a:extLst>
          </p:cNvPr>
          <p:cNvSpPr txBox="1"/>
          <p:nvPr/>
        </p:nvSpPr>
        <p:spPr>
          <a:xfrm>
            <a:off x="4267468" y="1252249"/>
            <a:ext cx="690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COVID-19</a:t>
            </a:r>
          </a:p>
        </p:txBody>
      </p:sp>
    </p:spTree>
    <p:extLst>
      <p:ext uri="{BB962C8B-B14F-4D97-AF65-F5344CB8AC3E}">
        <p14:creationId xmlns:p14="http://schemas.microsoft.com/office/powerpoint/2010/main" val="20934211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141</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Tema de Office</vt:lpstr>
      <vt:lpstr>La pandemia COVID-19 impactó negativamente la notificación de casos sospechosos de sarampión y rubeola en las Américas desde el 2020 hasta la fecha*.  En el 2021, el promedio anual de casos (n=6.8) se redujo en un 61% en comparación con el 2020 (18.4). Hasta la semana epidemiológica 29 del 2022, el promedio de casos es 8.4, reflejando un incremento del 49% en el número de casos sospechosos notificados en comparación con el 2021.Sin embargo, esta cifra aún sigue por debajo de los niveles observados durante el aumento regional del 2019.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pandemia COVID19 impactó negativamente la notificación de casos sospechosos de sarampión y rubeola en las Américas desde el 2020 hasta la fecha*.  En el 2021, el promedio anual de casos (n=6.8) se redujo en un 61% en comparación con el 2020 (18.4). Hasta la semana epidemiológica 30 del 2022, el promedio de casos es de 8.4, reflejando un incremento significativo en el número de casos sospechosos notificados en comparación con el 2021, pero aún sigue por debajo de los niveles observados durante el aumento regional del 2019.  </dc:title>
  <dc:creator>Bravo, Ms. Pamela (WDC)</dc:creator>
  <cp:lastModifiedBy>Pacis, Ms. Carmelita Lucia (WDC)</cp:lastModifiedBy>
  <cp:revision>3</cp:revision>
  <dcterms:created xsi:type="dcterms:W3CDTF">2022-07-28T20:01:04Z</dcterms:created>
  <dcterms:modified xsi:type="dcterms:W3CDTF">2022-07-29T21:35:01Z</dcterms:modified>
</cp:coreProperties>
</file>