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147375824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AB37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0" autoAdjust="0"/>
    <p:restoredTop sz="94660"/>
  </p:normalViewPr>
  <p:slideViewPr>
    <p:cSldViewPr snapToGrid="0">
      <p:cViewPr varScale="1">
        <p:scale>
          <a:sx n="87" d="100"/>
          <a:sy n="87" d="100"/>
        </p:scale>
        <p:origin x="96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Sheet1!$A$2:$A$24</c:f>
              <c:strCache>
                <c:ptCount val="23"/>
                <c:pt idx="0">
                  <c:v>CAN</c:v>
                </c:pt>
                <c:pt idx="1">
                  <c:v>HND</c:v>
                </c:pt>
                <c:pt idx="2">
                  <c:v>MEX</c:v>
                </c:pt>
                <c:pt idx="3">
                  <c:v>HTI</c:v>
                </c:pt>
                <c:pt idx="4">
                  <c:v>NIC</c:v>
                </c:pt>
                <c:pt idx="5">
                  <c:v>PRY</c:v>
                </c:pt>
                <c:pt idx="6">
                  <c:v>CHL</c:v>
                </c:pt>
                <c:pt idx="7">
                  <c:v>COL</c:v>
                </c:pt>
                <c:pt idx="8">
                  <c:v>DOM</c:v>
                </c:pt>
                <c:pt idx="9">
                  <c:v>BRA</c:v>
                </c:pt>
                <c:pt idx="10">
                  <c:v>TTO</c:v>
                </c:pt>
                <c:pt idx="11">
                  <c:v>PER</c:v>
                </c:pt>
                <c:pt idx="12">
                  <c:v>ARG</c:v>
                </c:pt>
                <c:pt idx="13">
                  <c:v>BOL</c:v>
                </c:pt>
                <c:pt idx="14">
                  <c:v>SLV</c:v>
                </c:pt>
                <c:pt idx="15">
                  <c:v>GTM</c:v>
                </c:pt>
                <c:pt idx="16">
                  <c:v>VEN</c:v>
                </c:pt>
                <c:pt idx="17">
                  <c:v>CRI</c:v>
                </c:pt>
                <c:pt idx="18">
                  <c:v>PAN</c:v>
                </c:pt>
                <c:pt idx="19">
                  <c:v>USA</c:v>
                </c:pt>
                <c:pt idx="20">
                  <c:v>CUB</c:v>
                </c:pt>
                <c:pt idx="21">
                  <c:v>ECU</c:v>
                </c:pt>
                <c:pt idx="22">
                  <c:v>URY</c:v>
                </c:pt>
              </c:strCache>
            </c:strRef>
          </c:cat>
          <c:val>
            <c:numRef>
              <c:f>Sheet1!$B$2:$B$24</c:f>
              <c:numCache>
                <c:formatCode>General</c:formatCode>
                <c:ptCount val="23"/>
                <c:pt idx="0">
                  <c:v>30</c:v>
                </c:pt>
                <c:pt idx="1">
                  <c:v>30</c:v>
                </c:pt>
                <c:pt idx="2">
                  <c:v>30</c:v>
                </c:pt>
                <c:pt idx="3">
                  <c:v>30</c:v>
                </c:pt>
                <c:pt idx="4">
                  <c:v>27</c:v>
                </c:pt>
                <c:pt idx="5">
                  <c:v>29</c:v>
                </c:pt>
                <c:pt idx="6">
                  <c:v>25</c:v>
                </c:pt>
                <c:pt idx="7">
                  <c:v>5</c:v>
                </c:pt>
                <c:pt idx="8">
                  <c:v>26</c:v>
                </c:pt>
                <c:pt idx="9">
                  <c:v>22</c:v>
                </c:pt>
                <c:pt idx="10">
                  <c:v>25</c:v>
                </c:pt>
                <c:pt idx="11">
                  <c:v>23</c:v>
                </c:pt>
                <c:pt idx="12">
                  <c:v>17</c:v>
                </c:pt>
                <c:pt idx="13">
                  <c:v>12</c:v>
                </c:pt>
                <c:pt idx="14">
                  <c:v>5</c:v>
                </c:pt>
                <c:pt idx="15">
                  <c:v>17</c:v>
                </c:pt>
                <c:pt idx="16">
                  <c:v>17</c:v>
                </c:pt>
                <c:pt idx="17">
                  <c:v>7</c:v>
                </c:pt>
                <c:pt idx="18">
                  <c:v>12</c:v>
                </c:pt>
                <c:pt idx="19">
                  <c:v>1</c:v>
                </c:pt>
                <c:pt idx="20">
                  <c:v>1</c:v>
                </c:pt>
                <c:pt idx="21">
                  <c:v>2</c:v>
                </c:pt>
                <c:pt idx="2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152-4723-82E8-650A112446E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Sheet1!$A$2:$A$24</c:f>
              <c:strCache>
                <c:ptCount val="23"/>
                <c:pt idx="0">
                  <c:v>CAN</c:v>
                </c:pt>
                <c:pt idx="1">
                  <c:v>HND</c:v>
                </c:pt>
                <c:pt idx="2">
                  <c:v>MEX</c:v>
                </c:pt>
                <c:pt idx="3">
                  <c:v>HTI</c:v>
                </c:pt>
                <c:pt idx="4">
                  <c:v>NIC</c:v>
                </c:pt>
                <c:pt idx="5">
                  <c:v>PRY</c:v>
                </c:pt>
                <c:pt idx="6">
                  <c:v>CHL</c:v>
                </c:pt>
                <c:pt idx="7">
                  <c:v>COL</c:v>
                </c:pt>
                <c:pt idx="8">
                  <c:v>DOM</c:v>
                </c:pt>
                <c:pt idx="9">
                  <c:v>BRA</c:v>
                </c:pt>
                <c:pt idx="10">
                  <c:v>TTO</c:v>
                </c:pt>
                <c:pt idx="11">
                  <c:v>PER</c:v>
                </c:pt>
                <c:pt idx="12">
                  <c:v>ARG</c:v>
                </c:pt>
                <c:pt idx="13">
                  <c:v>BOL</c:v>
                </c:pt>
                <c:pt idx="14">
                  <c:v>SLV</c:v>
                </c:pt>
                <c:pt idx="15">
                  <c:v>GTM</c:v>
                </c:pt>
                <c:pt idx="16">
                  <c:v>VEN</c:v>
                </c:pt>
                <c:pt idx="17">
                  <c:v>CRI</c:v>
                </c:pt>
                <c:pt idx="18">
                  <c:v>PAN</c:v>
                </c:pt>
                <c:pt idx="19">
                  <c:v>USA</c:v>
                </c:pt>
                <c:pt idx="20">
                  <c:v>CUB</c:v>
                </c:pt>
                <c:pt idx="21">
                  <c:v>ECU</c:v>
                </c:pt>
                <c:pt idx="22">
                  <c:v>URY</c:v>
                </c:pt>
              </c:strCache>
            </c:strRef>
          </c:cat>
          <c:val>
            <c:numRef>
              <c:f>Sheet1!$C$2:$C$24</c:f>
              <c:numCache>
                <c:formatCode>General</c:formatCode>
                <c:ptCount val="23"/>
                <c:pt idx="0">
                  <c:v>30</c:v>
                </c:pt>
                <c:pt idx="1">
                  <c:v>30</c:v>
                </c:pt>
                <c:pt idx="2">
                  <c:v>30</c:v>
                </c:pt>
                <c:pt idx="3">
                  <c:v>29</c:v>
                </c:pt>
                <c:pt idx="4">
                  <c:v>29</c:v>
                </c:pt>
                <c:pt idx="5">
                  <c:v>29</c:v>
                </c:pt>
                <c:pt idx="6">
                  <c:v>28</c:v>
                </c:pt>
                <c:pt idx="7">
                  <c:v>28</c:v>
                </c:pt>
                <c:pt idx="8">
                  <c:v>28</c:v>
                </c:pt>
                <c:pt idx="9">
                  <c:v>27</c:v>
                </c:pt>
                <c:pt idx="10">
                  <c:v>23</c:v>
                </c:pt>
                <c:pt idx="11">
                  <c:v>21</c:v>
                </c:pt>
                <c:pt idx="12">
                  <c:v>17</c:v>
                </c:pt>
                <c:pt idx="13">
                  <c:v>15</c:v>
                </c:pt>
                <c:pt idx="14">
                  <c:v>15</c:v>
                </c:pt>
                <c:pt idx="15">
                  <c:v>13</c:v>
                </c:pt>
                <c:pt idx="16">
                  <c:v>12</c:v>
                </c:pt>
                <c:pt idx="17">
                  <c:v>11</c:v>
                </c:pt>
                <c:pt idx="18">
                  <c:v>9</c:v>
                </c:pt>
                <c:pt idx="19">
                  <c:v>6</c:v>
                </c:pt>
                <c:pt idx="20">
                  <c:v>5</c:v>
                </c:pt>
                <c:pt idx="21">
                  <c:v>3</c:v>
                </c:pt>
                <c:pt idx="2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FD9-43E3-A810-F21ED86DC55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7"/>
        <c:axId val="611764783"/>
        <c:axId val="611767279"/>
      </c:barChart>
      <c:catAx>
        <c:axId val="61176478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11767279"/>
        <c:crosses val="autoZero"/>
        <c:auto val="1"/>
        <c:lblAlgn val="ctr"/>
        <c:lblOffset val="100"/>
        <c:noMultiLvlLbl val="0"/>
      </c:catAx>
      <c:valAx>
        <c:axId val="61176727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1176478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71389972992506368"/>
          <c:y val="8.8302753748661866E-2"/>
          <c:w val="0.12684373692418882"/>
          <c:h val="6.15534240097920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C985E0-9DD9-BAD2-7AFB-C90E2F7FC4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0FB8ADB-F185-1A22-7ADD-BBF268C390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00492E-64B2-1397-1FB0-96183735DE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00742-4463-423D-B6B7-B4B976690D4F}" type="datetimeFigureOut">
              <a:rPr lang="en-US" smtClean="0"/>
              <a:t>8/7/2022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44E9F1-A9E5-0C72-8EC9-30CB90859B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6A78D4-90FE-D09F-4436-5E02D9B263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F4EAF-E0C1-449A-BAAA-EA6CC18D5B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9343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8339E1-C33E-A70C-F662-7062F0BDD9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B3F3B7E-B833-7FBF-B067-0FAED87CE3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7DEB2E-A06B-9022-002D-82A55EDDC5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00742-4463-423D-B6B7-B4B976690D4F}" type="datetimeFigureOut">
              <a:rPr lang="en-US" smtClean="0"/>
              <a:t>8/7/2022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DA6106-A2EE-F10D-2D0E-65B3B1FAE7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A52CAD-FEF6-9658-4010-29FEE5A9A0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F4EAF-E0C1-449A-BAAA-EA6CC18D5B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25318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15481BF-0A3B-392C-2B2A-B88D8D492EC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7C09526-9B26-5713-0608-54C677FAB7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180B1B-77E7-4B46-DC72-174FFBEF90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00742-4463-423D-B6B7-B4B976690D4F}" type="datetimeFigureOut">
              <a:rPr lang="en-US" smtClean="0"/>
              <a:t>8/7/2022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AD209B-FA55-8947-C39C-A64CD70EAD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0B1839-5099-6AE1-0293-CF253DB389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F4EAF-E0C1-449A-BAAA-EA6CC18D5B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5915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43F2E0-5E55-2F87-EF30-ACEE7C91A6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5A7B7A-EE85-22A4-5757-F3E5336DF8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89C69F-077E-6B7C-2FCD-5A2491D4C7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00742-4463-423D-B6B7-B4B976690D4F}" type="datetimeFigureOut">
              <a:rPr lang="en-US" smtClean="0"/>
              <a:t>8/7/2022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1AF8FE-175F-49B0-2E46-52369CD97F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C34C72-CDE0-D48E-4139-EE9BF5119B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F4EAF-E0C1-449A-BAAA-EA6CC18D5B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8739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7B7741-8D45-3C85-BADF-9BBA73498E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E3048A-FE1E-2224-23F5-7B0778EBA2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D244E8-949C-8648-A5FD-36847025CB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00742-4463-423D-B6B7-B4B976690D4F}" type="datetimeFigureOut">
              <a:rPr lang="en-US" smtClean="0"/>
              <a:t>8/7/2022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52AE4A-00CD-7FAA-0D3F-65D4DA0C4B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07C42B-1276-8B2E-D473-47258AA03A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F4EAF-E0C1-449A-BAAA-EA6CC18D5B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6459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878AF1-00E1-415E-35FE-3502AE8D28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E4D6F2-2495-F5BE-E71C-625C3FC9AB3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F62930A-C579-F9AB-A5C7-779BFF5F05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D56C996-37C4-754A-10E9-4F542DC56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00742-4463-423D-B6B7-B4B976690D4F}" type="datetimeFigureOut">
              <a:rPr lang="en-US" smtClean="0"/>
              <a:t>8/7/2022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ED96565-B1A1-996A-014C-090335832D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19178A-56BB-5EC4-C312-BAEDF8CDEF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F4EAF-E0C1-449A-BAAA-EA6CC18D5B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9602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BFACD3-0D35-6ADB-E86A-5921A45FE4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8375E1-B6B8-034B-1221-8D51B45529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72B337D-A39B-266E-A436-20605B1A86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518239D-C19E-AA25-3AFE-5AC2F0D365A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A47BC80-F389-2017-8BD0-FD88EEF9614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D90FA1F-17A0-424F-1940-3AF47268A0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00742-4463-423D-B6B7-B4B976690D4F}" type="datetimeFigureOut">
              <a:rPr lang="en-US" smtClean="0"/>
              <a:t>8/7/2022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F70FDDE-6DFE-FBE8-8308-CC313AA65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E642E3D-8EA5-6753-C1DB-6B509D8E7F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F4EAF-E0C1-449A-BAAA-EA6CC18D5B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7B2606-BCBF-E9CD-6091-A719B1AA28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D86784C-0FA4-E23C-357C-F8ECE05CA4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00742-4463-423D-B6B7-B4B976690D4F}" type="datetimeFigureOut">
              <a:rPr lang="en-US" smtClean="0"/>
              <a:t>8/7/2022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AAD1604-23E7-526F-939D-9086C9BD8E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3F826D9-89E7-321C-2DB9-7873648739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F4EAF-E0C1-449A-BAAA-EA6CC18D5B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0223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F6336E3-01DF-E471-DFEC-30EEA3E1ED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00742-4463-423D-B6B7-B4B976690D4F}" type="datetimeFigureOut">
              <a:rPr lang="en-US" smtClean="0"/>
              <a:t>8/7/2022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98139C5-9571-B793-FDD9-F135C64273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18B1E8-3DC7-8F54-6E21-C9E2BC101C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F4EAF-E0C1-449A-BAAA-EA6CC18D5B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5393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AA7323-537E-198F-1395-FD40B739B4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483873-2570-B6EA-8E11-D8DB0BFC6C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8237021-E904-DEDF-3432-871D1E6E21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BD6A202-BDB8-BA33-4F21-D38D5EAB34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00742-4463-423D-B6B7-B4B976690D4F}" type="datetimeFigureOut">
              <a:rPr lang="en-US" smtClean="0"/>
              <a:t>8/7/2022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ECEB9B-2980-B913-5829-D279074D93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7CCCA0-AEF0-6137-2FD4-086B71F6DF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F4EAF-E0C1-449A-BAAA-EA6CC18D5B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0006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6CBD16-F182-754E-2385-39B1C285B2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0113BCF-D630-C720-6343-015C98B15F6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64000B8-0DD0-AE37-ED6F-0C0D81C922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B9D55A-E2F7-332B-23F2-A3E5FB119A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00742-4463-423D-B6B7-B4B976690D4F}" type="datetimeFigureOut">
              <a:rPr lang="en-US" smtClean="0"/>
              <a:t>8/7/2022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8595788-BBDE-BC0F-4296-C2C6FF5F1A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3E8BC5-52EA-B41E-2528-C3575D3456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F4EAF-E0C1-449A-BAAA-EA6CC18D5B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4276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51733CE-F9E3-FFB9-333C-688F09D51B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78ACBB-B146-4E08-510F-1057857E8D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0236D6-484C-DCD1-2534-5DEE27E3F13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F00742-4463-423D-B6B7-B4B976690D4F}" type="datetimeFigureOut">
              <a:rPr lang="en-US" smtClean="0"/>
              <a:t>8/7/2022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112787-31A8-89E5-C6AD-227658EAF2B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0903FC-2E16-00F6-A8B6-18ADB3C45C2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3F4EAF-E0C1-449A-BAAA-EA6CC18D5B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5646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2384CACD-B9AB-9378-2399-E811409C183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51489908"/>
              </p:ext>
            </p:extLst>
          </p:nvPr>
        </p:nvGraphicFramePr>
        <p:xfrm>
          <a:off x="838200" y="1280161"/>
          <a:ext cx="10515600" cy="47287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itle 1">
            <a:extLst>
              <a:ext uri="{FF2B5EF4-FFF2-40B4-BE49-F238E27FC236}">
                <a16:creationId xmlns:a16="http://schemas.microsoft.com/office/drawing/2014/main" id="{36479E4A-9D14-98D9-F3E2-A9B6FD6CED05}"/>
              </a:ext>
            </a:extLst>
          </p:cNvPr>
          <p:cNvSpPr txBox="1">
            <a:spLocks/>
          </p:cNvSpPr>
          <p:nvPr/>
        </p:nvSpPr>
        <p:spPr>
          <a:xfrm>
            <a:off x="593698" y="276371"/>
            <a:ext cx="10750162" cy="81488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829178">
              <a:defRPr sz="2400" b="1" i="0" u="none" strike="noStrike" kern="1200" baseline="0">
                <a:solidFill>
                  <a:prstClr val="white"/>
                </a:solidFill>
                <a:latin typeface="+mn-lt"/>
                <a:ea typeface="+mn-ea"/>
                <a:cs typeface="+mn-cs"/>
              </a:defRPr>
            </a:pPr>
            <a:r>
              <a:rPr lang="en-US" sz="2800" b="1" kern="0" dirty="0">
                <a:solidFill>
                  <a:schemeClr val="tx2"/>
                </a:solidFill>
                <a:latin typeface="+mn-lt"/>
                <a:ea typeface="+mn-ea"/>
                <a:cs typeface="Arial" panose="020B0604020202020204" pitchFamily="34" charset="0"/>
              </a:rPr>
              <a:t>Countries reporting surveillance data to PAHO on time*, epidemiological weeks 1-30 of 2021 and 2022 </a:t>
            </a:r>
            <a:endParaRPr lang="es-ES" sz="2400" b="1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BD2F7BA-56DE-6A39-EEE2-1CDDF051D803}"/>
              </a:ext>
            </a:extLst>
          </p:cNvPr>
          <p:cNvSpPr txBox="1"/>
          <p:nvPr/>
        </p:nvSpPr>
        <p:spPr>
          <a:xfrm rot="16200000">
            <a:off x="-2454302" y="3175869"/>
            <a:ext cx="6096000" cy="2970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0">
              <a:defRPr sz="1330" b="0" i="0" u="none" strike="noStrike" kern="120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Number of epidemiological weeks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DCB3B84-9C69-5005-CB9A-E32762E2D9A1}"/>
              </a:ext>
            </a:extLst>
          </p:cNvPr>
          <p:cNvSpPr txBox="1"/>
          <p:nvPr/>
        </p:nvSpPr>
        <p:spPr>
          <a:xfrm>
            <a:off x="822060" y="6301111"/>
            <a:ext cx="351287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Source: Immunization database, FPL-IM/PAHO.</a:t>
            </a:r>
          </a:p>
          <a:p>
            <a:r>
              <a:rPr lang="en-US" sz="1100" dirty="0"/>
              <a:t>*Weekly data received by Thursday morning.</a:t>
            </a:r>
          </a:p>
        </p:txBody>
      </p:sp>
    </p:spTree>
    <p:extLst>
      <p:ext uri="{BB962C8B-B14F-4D97-AF65-F5344CB8AC3E}">
        <p14:creationId xmlns:p14="http://schemas.microsoft.com/office/powerpoint/2010/main" val="30172199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308</TotalTime>
  <Words>37</Words>
  <Application>Microsoft Office PowerPoint</Application>
  <PresentationFormat>Widescreen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Pacis, Ms. Carmelita Lucia (WDC)</dc:creator>
  <cp:lastModifiedBy>Pacis, Ms. Carmelita Lucia (WDC)</cp:lastModifiedBy>
  <cp:revision>11</cp:revision>
  <dcterms:created xsi:type="dcterms:W3CDTF">2022-07-27T12:56:02Z</dcterms:created>
  <dcterms:modified xsi:type="dcterms:W3CDTF">2022-08-08T00:33:48Z</dcterms:modified>
</cp:coreProperties>
</file>