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58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Sheet1!$A$2:$A$24</c:f>
              <c:strCache>
                <c:ptCount val="23"/>
                <c:pt idx="0">
                  <c:v>CAN</c:v>
                </c:pt>
                <c:pt idx="1">
                  <c:v>HND</c:v>
                </c:pt>
                <c:pt idx="2">
                  <c:v>MEX</c:v>
                </c:pt>
                <c:pt idx="3">
                  <c:v>HTI</c:v>
                </c:pt>
                <c:pt idx="4">
                  <c:v>NIC</c:v>
                </c:pt>
                <c:pt idx="5">
                  <c:v>PRY</c:v>
                </c:pt>
                <c:pt idx="6">
                  <c:v>CHL</c:v>
                </c:pt>
                <c:pt idx="7">
                  <c:v>COL</c:v>
                </c:pt>
                <c:pt idx="8">
                  <c:v>DOM</c:v>
                </c:pt>
                <c:pt idx="9">
                  <c:v>BRA</c:v>
                </c:pt>
                <c:pt idx="10">
                  <c:v>TTO</c:v>
                </c:pt>
                <c:pt idx="11">
                  <c:v>PER</c:v>
                </c:pt>
                <c:pt idx="12">
                  <c:v>ARG</c:v>
                </c:pt>
                <c:pt idx="13">
                  <c:v>BOL</c:v>
                </c:pt>
                <c:pt idx="14">
                  <c:v>SLV</c:v>
                </c:pt>
                <c:pt idx="15">
                  <c:v>GTM</c:v>
                </c:pt>
                <c:pt idx="16">
                  <c:v>VEN</c:v>
                </c:pt>
                <c:pt idx="17">
                  <c:v>CRI</c:v>
                </c:pt>
                <c:pt idx="18">
                  <c:v>PAN</c:v>
                </c:pt>
                <c:pt idx="19">
                  <c:v>USA</c:v>
                </c:pt>
                <c:pt idx="20">
                  <c:v>CUB</c:v>
                </c:pt>
                <c:pt idx="21">
                  <c:v>ECU</c:v>
                </c:pt>
                <c:pt idx="22">
                  <c:v>URY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27</c:v>
                </c:pt>
                <c:pt idx="5">
                  <c:v>29</c:v>
                </c:pt>
                <c:pt idx="6">
                  <c:v>25</c:v>
                </c:pt>
                <c:pt idx="7">
                  <c:v>5</c:v>
                </c:pt>
                <c:pt idx="8">
                  <c:v>26</c:v>
                </c:pt>
                <c:pt idx="9">
                  <c:v>22</c:v>
                </c:pt>
                <c:pt idx="10">
                  <c:v>25</c:v>
                </c:pt>
                <c:pt idx="11">
                  <c:v>23</c:v>
                </c:pt>
                <c:pt idx="12">
                  <c:v>17</c:v>
                </c:pt>
                <c:pt idx="13">
                  <c:v>12</c:v>
                </c:pt>
                <c:pt idx="14">
                  <c:v>5</c:v>
                </c:pt>
                <c:pt idx="15">
                  <c:v>17</c:v>
                </c:pt>
                <c:pt idx="16">
                  <c:v>17</c:v>
                </c:pt>
                <c:pt idx="17">
                  <c:v>7</c:v>
                </c:pt>
                <c:pt idx="18">
                  <c:v>12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52-4723-82E8-650A112446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3"/>
                <c:pt idx="0">
                  <c:v>CAN</c:v>
                </c:pt>
                <c:pt idx="1">
                  <c:v>HND</c:v>
                </c:pt>
                <c:pt idx="2">
                  <c:v>MEX</c:v>
                </c:pt>
                <c:pt idx="3">
                  <c:v>HTI</c:v>
                </c:pt>
                <c:pt idx="4">
                  <c:v>NIC</c:v>
                </c:pt>
                <c:pt idx="5">
                  <c:v>PRY</c:v>
                </c:pt>
                <c:pt idx="6">
                  <c:v>CHL</c:v>
                </c:pt>
                <c:pt idx="7">
                  <c:v>COL</c:v>
                </c:pt>
                <c:pt idx="8">
                  <c:v>DOM</c:v>
                </c:pt>
                <c:pt idx="9">
                  <c:v>BRA</c:v>
                </c:pt>
                <c:pt idx="10">
                  <c:v>TTO</c:v>
                </c:pt>
                <c:pt idx="11">
                  <c:v>PER</c:v>
                </c:pt>
                <c:pt idx="12">
                  <c:v>ARG</c:v>
                </c:pt>
                <c:pt idx="13">
                  <c:v>BOL</c:v>
                </c:pt>
                <c:pt idx="14">
                  <c:v>SLV</c:v>
                </c:pt>
                <c:pt idx="15">
                  <c:v>GTM</c:v>
                </c:pt>
                <c:pt idx="16">
                  <c:v>VEN</c:v>
                </c:pt>
                <c:pt idx="17">
                  <c:v>CRI</c:v>
                </c:pt>
                <c:pt idx="18">
                  <c:v>PAN</c:v>
                </c:pt>
                <c:pt idx="19">
                  <c:v>USA</c:v>
                </c:pt>
                <c:pt idx="20">
                  <c:v>CUB</c:v>
                </c:pt>
                <c:pt idx="21">
                  <c:v>ECU</c:v>
                </c:pt>
                <c:pt idx="22">
                  <c:v>URY</c:v>
                </c:pt>
              </c:strCache>
            </c:str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29</c:v>
                </c:pt>
                <c:pt idx="4">
                  <c:v>29</c:v>
                </c:pt>
                <c:pt idx="5">
                  <c:v>29</c:v>
                </c:pt>
                <c:pt idx="6">
                  <c:v>28</c:v>
                </c:pt>
                <c:pt idx="7">
                  <c:v>28</c:v>
                </c:pt>
                <c:pt idx="8">
                  <c:v>28</c:v>
                </c:pt>
                <c:pt idx="9">
                  <c:v>27</c:v>
                </c:pt>
                <c:pt idx="10">
                  <c:v>23</c:v>
                </c:pt>
                <c:pt idx="11">
                  <c:v>21</c:v>
                </c:pt>
                <c:pt idx="12">
                  <c:v>17</c:v>
                </c:pt>
                <c:pt idx="13">
                  <c:v>15</c:v>
                </c:pt>
                <c:pt idx="14">
                  <c:v>15</c:v>
                </c:pt>
                <c:pt idx="15">
                  <c:v>13</c:v>
                </c:pt>
                <c:pt idx="16">
                  <c:v>12</c:v>
                </c:pt>
                <c:pt idx="17">
                  <c:v>11</c:v>
                </c:pt>
                <c:pt idx="18">
                  <c:v>9</c:v>
                </c:pt>
                <c:pt idx="19">
                  <c:v>6</c:v>
                </c:pt>
                <c:pt idx="20">
                  <c:v>5</c:v>
                </c:pt>
                <c:pt idx="21">
                  <c:v>3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D9-43E3-A810-F21ED86DC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11764783"/>
        <c:axId val="611767279"/>
      </c:barChart>
      <c:catAx>
        <c:axId val="611764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767279"/>
        <c:crosses val="autoZero"/>
        <c:auto val="1"/>
        <c:lblAlgn val="ctr"/>
        <c:lblOffset val="100"/>
        <c:noMultiLvlLbl val="0"/>
      </c:catAx>
      <c:valAx>
        <c:axId val="611767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764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631518886226186"/>
          <c:y val="8.8302753748661908E-2"/>
          <c:w val="0.12684373692418882"/>
          <c:h val="6.1553424009792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985E0-9DD9-BAD2-7AFB-C90E2F7FC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B8ADB-F185-1A22-7ADD-BBF268C39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0492E-64B2-1397-1FB0-96183735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4E9F1-A9E5-0C72-8EC9-30CB90859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A78D4-90FE-D09F-4436-5E02D9B2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3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39E1-C33E-A70C-F662-7062F0BD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F3B7E-B833-7FBF-B067-0FAED87CE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DEB2E-A06B-9022-002D-82A55EDDC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A6106-A2EE-F10D-2D0E-65B3B1FA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52CAD-FEF6-9658-4010-29FEE5A9A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3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481BF-0A3B-392C-2B2A-B88D8D492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C09526-9B26-5713-0608-54C677FAB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80B1B-77E7-4B46-DC72-174FFBEF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D209B-FA55-8947-C39C-A64CD70EA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B1839-5099-6AE1-0293-CF253DB38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9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3F2E0-5E55-2F87-EF30-ACEE7C91A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A7B7A-EE85-22A4-5757-F3E5336DF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9C69F-077E-6B7C-2FCD-5A2491D4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AF8FE-175F-49B0-2E46-52369CD9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34C72-CDE0-D48E-4139-EE9BF511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B7741-8D45-3C85-BADF-9BBA73498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048A-FE1E-2224-23F5-7B0778EBA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44E8-949C-8648-A5FD-36847025C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2AE4A-00CD-7FAA-0D3F-65D4DA0C4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7C42B-1276-8B2E-D473-47258AA0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8AF1-00E1-415E-35FE-3502AE8D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D6F2-2495-F5BE-E71C-625C3FC9A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2930A-C579-F9AB-A5C7-779BFF5F0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6C996-37C4-754A-10E9-4F542DC56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96565-B1A1-996A-014C-090335832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9178A-56BB-5EC4-C312-BAEDF8CDE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ACD3-0D35-6ADB-E86A-5921A45FE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375E1-B6B8-034B-1221-8D51B4552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B337D-A39B-266E-A436-20605B1A8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8239D-C19E-AA25-3AFE-5AC2F0D365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47BC80-F389-2017-8BD0-FD88EEF96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90FA1F-17A0-424F-1940-3AF47268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70FDDE-6DFE-FBE8-8308-CC313AA6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642E3D-8EA5-6753-C1DB-6B509D8E7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2606-BCBF-E9CD-6091-A719B1AA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6784C-0FA4-E23C-357C-F8ECE05C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D1604-23E7-526F-939D-9086C9BD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F826D9-89E7-321C-2DB9-78736487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2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336E3-01DF-E471-DFEC-30EEA3E1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8139C5-9571-B793-FDD9-F135C6427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8B1E8-3DC7-8F54-6E21-C9E2BC10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39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A7323-537E-198F-1395-FD40B739B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83873-2570-B6EA-8E11-D8DB0BFC6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237021-E904-DEDF-3432-871D1E6E2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6A202-BDB8-BA33-4F21-D38D5EAB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CEB9B-2980-B913-5829-D279074D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CCCA0-AEF0-6137-2FD4-086B71F6D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0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CBD16-F182-754E-2385-39B1C285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113BCF-D630-C720-6343-015C98B15F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000B8-0DD0-AE37-ED6F-0C0D81C92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9D55A-E2F7-332B-23F2-A3E5FB119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95788-BBDE-BC0F-4296-C2C6FF5F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E8BC5-52EA-B41E-2528-C3575D34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2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733CE-F9E3-FFB9-333C-688F09D5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8ACBB-B146-4E08-510F-1057857E8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236D6-484C-DCD1-2534-5DEE27E3F1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0742-4463-423D-B6B7-B4B976690D4F}" type="datetimeFigureOut">
              <a:rPr lang="en-US" smtClean="0"/>
              <a:t>8/7/2022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12787-31A8-89E5-C6AD-227658EAF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903FC-2E16-00F6-A8B6-18ADB3C45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4EAF-E0C1-449A-BAAA-EA6CC18D5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6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384CACD-B9AB-9378-2399-E811409C1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526649"/>
              </p:ext>
            </p:extLst>
          </p:nvPr>
        </p:nvGraphicFramePr>
        <p:xfrm>
          <a:off x="838200" y="1280161"/>
          <a:ext cx="10515600" cy="4728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7DFDC23-D2CF-9790-563C-5DA68DC69A9C}"/>
              </a:ext>
            </a:extLst>
          </p:cNvPr>
          <p:cNvSpPr txBox="1">
            <a:spLocks/>
          </p:cNvSpPr>
          <p:nvPr/>
        </p:nvSpPr>
        <p:spPr>
          <a:xfrm>
            <a:off x="593698" y="276371"/>
            <a:ext cx="10750162" cy="8148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829178">
              <a:defRPr sz="2400" b="1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es-ES" sz="2800" b="1" kern="0" dirty="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rPr>
              <a:t>Países reportando información de vigilancia a la OPS a tiempo*, semanas epidemiológicas 1-30 de 2021 y 2022 </a:t>
            </a:r>
            <a:endParaRPr lang="es-ES" sz="24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30BA7-B186-EDE6-9CE3-0E7DD1DECC47}"/>
              </a:ext>
            </a:extLst>
          </p:cNvPr>
          <p:cNvSpPr/>
          <p:nvPr/>
        </p:nvSpPr>
        <p:spPr>
          <a:xfrm>
            <a:off x="848140" y="6304630"/>
            <a:ext cx="4554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altLang="en-US" sz="1200" i="1" dirty="0">
                <a:solidFill>
                  <a:prstClr val="black"/>
                </a:solidFill>
              </a:rPr>
              <a:t>Fuente</a:t>
            </a:r>
            <a:r>
              <a:rPr lang="es-ES_tradnl" altLang="en-US" sz="1200" dirty="0">
                <a:solidFill>
                  <a:prstClr val="black"/>
                </a:solidFill>
              </a:rPr>
              <a:t>:  ISIS y informe de los países.</a:t>
            </a:r>
          </a:p>
          <a:p>
            <a:pPr>
              <a:defRPr/>
            </a:pPr>
            <a:r>
              <a:rPr lang="en-US" sz="1200" dirty="0"/>
              <a:t>*</a:t>
            </a:r>
            <a:r>
              <a:rPr lang="es-ES" sz="1200" b="0" i="0" dirty="0">
                <a:effectLst/>
                <a:latin typeface="-apple-system"/>
              </a:rPr>
              <a:t>Datos semanales recibidos para el jueves por la mañana.</a:t>
            </a:r>
            <a:endParaRPr lang="es-ES_tradnl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785310-C10D-ED39-C2C6-E360FA87A1A9}"/>
              </a:ext>
            </a:extLst>
          </p:cNvPr>
          <p:cNvSpPr txBox="1"/>
          <p:nvPr/>
        </p:nvSpPr>
        <p:spPr>
          <a:xfrm rot="16200000">
            <a:off x="-2454302" y="3280498"/>
            <a:ext cx="6096000" cy="297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semana</a:t>
            </a:r>
            <a:r>
              <a:rPr lang="en-US" dirty="0"/>
              <a:t> </a:t>
            </a:r>
            <a:r>
              <a:rPr lang="en-US" dirty="0" err="1"/>
              <a:t>epidemiológica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15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11</cp:revision>
  <dcterms:created xsi:type="dcterms:W3CDTF">2022-07-27T12:56:02Z</dcterms:created>
  <dcterms:modified xsi:type="dcterms:W3CDTF">2022-08-08T00:33:14Z</dcterms:modified>
</cp:coreProperties>
</file>