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5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359209780398857E-2"/>
          <c:y val="8.1089129226098858E-2"/>
          <c:w val="0.91153261410650821"/>
          <c:h val="0.735752079472543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MMR1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Sheet1!$A$2:$A$23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Sheet1!$B$2:$B$23</c:f>
              <c:numCache>
                <c:formatCode>General</c:formatCode>
                <c:ptCount val="11"/>
                <c:pt idx="0">
                  <c:v>94</c:v>
                </c:pt>
                <c:pt idx="1">
                  <c:v>94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93</c:v>
                </c:pt>
                <c:pt idx="6">
                  <c:v>90</c:v>
                </c:pt>
                <c:pt idx="7">
                  <c:v>91</c:v>
                </c:pt>
                <c:pt idx="8">
                  <c:v>87</c:v>
                </c:pt>
                <c:pt idx="9">
                  <c:v>87</c:v>
                </c:pt>
                <c:pt idx="10">
                  <c:v>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E8-40D4-BB35-E3D04521CA2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MMR2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Sheet1!$A$2:$A$23</c:f>
              <c:numCache>
                <c:formatCode>General</c:formatCod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numCache>
            </c:numRef>
          </c:cat>
          <c:val>
            <c:numRef>
              <c:f>Sheet1!$C$2:$C$23</c:f>
              <c:numCache>
                <c:formatCode>General</c:formatCode>
                <c:ptCount val="11"/>
                <c:pt idx="0">
                  <c:v>79</c:v>
                </c:pt>
                <c:pt idx="1">
                  <c:v>74</c:v>
                </c:pt>
                <c:pt idx="2">
                  <c:v>71</c:v>
                </c:pt>
                <c:pt idx="3">
                  <c:v>85</c:v>
                </c:pt>
                <c:pt idx="4">
                  <c:v>83</c:v>
                </c:pt>
                <c:pt idx="5">
                  <c:v>82</c:v>
                </c:pt>
                <c:pt idx="6">
                  <c:v>74</c:v>
                </c:pt>
                <c:pt idx="7">
                  <c:v>83</c:v>
                </c:pt>
                <c:pt idx="8">
                  <c:v>75</c:v>
                </c:pt>
                <c:pt idx="9">
                  <c:v>65</c:v>
                </c:pt>
                <c:pt idx="10">
                  <c:v>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E8-40D4-BB35-E3D04521CA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3181279"/>
        <c:axId val="470438975"/>
      </c:lineChart>
      <c:catAx>
        <c:axId val="433181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0438975"/>
        <c:crosses val="autoZero"/>
        <c:auto val="1"/>
        <c:lblAlgn val="ctr"/>
        <c:lblOffset val="100"/>
        <c:noMultiLvlLbl val="0"/>
      </c:catAx>
      <c:valAx>
        <c:axId val="470438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181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8F8F8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9969A-67FF-42DF-9D23-9C10157721C1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1A418-8B7D-4EC3-9152-B2CD85698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41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2D55A5-D8CD-4CD6-A7A8-7564D6FE871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4626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72D6B-CB58-428F-889C-4750E4090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A14302-7B4C-4F6D-965E-5D482FD9C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77DB5-43D2-4CCF-A725-EACF8D7E5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30AD3-3ED5-4915-AB21-F69D958F2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4B24D-4E41-4CD9-8FCE-35A8B6C9C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2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84A22-51EE-4893-B504-A6A19A7C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FDF64E-0EA6-4BCE-8785-15859A2F46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A3C1B-D7EF-472C-879E-A235958A2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8BABE-1569-4DBA-A90B-75A195FC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1C19D-5732-47D1-8C5C-A10647687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6176A3-2B17-417F-B5D5-46E95F506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2A483D-8855-4EF5-8AC0-4A9B0F2BC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1063F-A3CB-4D43-A794-2CDFF3DB6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D0730-D0DA-490F-B911-3D42B4A73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22C0B-3463-48CE-B10B-0787F2770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64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Bkground (English)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1E725-CE43-44EB-A712-6F2E1FD7CE9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6902F5-B876-4410-A143-203178122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16CBCE-038D-42F2-8BEA-B1EA007D0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1"/>
            <a:ext cx="10972800" cy="4983163"/>
          </a:xfrm>
        </p:spPr>
        <p:txBody>
          <a:bodyPr/>
          <a:lstStyle/>
          <a:p>
            <a:pPr lvl="0"/>
            <a:r>
              <a:rPr lang="es-ES" noProof="0" dirty="0" err="1"/>
              <a:t>Click</a:t>
            </a:r>
            <a:r>
              <a:rPr lang="es-ES" noProof="0" dirty="0"/>
              <a:t> to </a:t>
            </a:r>
            <a:r>
              <a:rPr lang="es-ES" noProof="0" dirty="0" err="1"/>
              <a:t>edit</a:t>
            </a:r>
            <a:r>
              <a:rPr lang="es-ES" noProof="0" dirty="0"/>
              <a:t> Master </a:t>
            </a:r>
            <a:r>
              <a:rPr lang="es-ES" noProof="0" dirty="0" err="1"/>
              <a:t>text</a:t>
            </a:r>
            <a:r>
              <a:rPr lang="es-ES" noProof="0" dirty="0"/>
              <a:t> </a:t>
            </a:r>
            <a:r>
              <a:rPr lang="es-ES" noProof="0" dirty="0" err="1"/>
              <a:t>styles</a:t>
            </a:r>
            <a:endParaRPr lang="es-ES" noProof="0" dirty="0"/>
          </a:p>
          <a:p>
            <a:pPr lvl="1"/>
            <a:r>
              <a:rPr lang="es-ES" noProof="0" dirty="0" err="1"/>
              <a:t>Second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2"/>
            <a:r>
              <a:rPr lang="es-ES" noProof="0" dirty="0" err="1"/>
              <a:t>Third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3"/>
            <a:r>
              <a:rPr lang="es-ES" noProof="0" dirty="0" err="1"/>
              <a:t>Fourth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  <a:p>
            <a:pPr lvl="4"/>
            <a:r>
              <a:rPr lang="es-ES" noProof="0" dirty="0" err="1"/>
              <a:t>Fifth</a:t>
            </a:r>
            <a:r>
              <a:rPr lang="es-ES" noProof="0" dirty="0"/>
              <a:t> </a:t>
            </a:r>
            <a:r>
              <a:rPr lang="es-ES" noProof="0" dirty="0" err="1"/>
              <a:t>level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3078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BE341-11F9-413E-ADDC-86D0CC444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0F3B-75A7-4E90-9BE8-4AECFC42C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FAF72-72D7-40CA-9860-78892128C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83C13-A930-4964-8557-E3644254D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BCFE5-D696-4A6F-B03F-4A08073E9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3A9A0-0038-431D-83C5-72E6B88FC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BA2C3C-8FFD-4167-BE30-261B46F17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0287-740E-4F34-A013-AA0980988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6F5C1-22E7-42C9-BA23-E4E28995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1D199-6793-4FFE-B1C0-D1D381555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02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A9F4-0B87-4A1C-A5BC-75425775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911BC-2CA4-4803-BCAA-1F4C6D93DE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3C29DA-4A78-4985-B1E3-3BF0A883B1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478F8-210C-43B8-8EBA-8A6186C15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788A1-F305-40C9-8613-F7854066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2AD92F-3749-4565-B0C9-B81273D5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6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9F0BC-D983-4F16-9F49-C77B39267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C4B53-8847-4F4E-860A-940D7BA1A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A14C06-DB80-4147-B1DB-7CB77838B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114872-3039-4154-AEF8-CB86D78BA0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A628DF-45D7-4425-BA54-9D12B79CC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C20051-9F08-4A2D-AD76-E3852F9BD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B1CF3B-683D-4935-9D42-E5E393DA3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C46D19-57E9-465A-8BFD-58A884E3B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3D1FB-2BA1-40C3-9CA7-F966C89CB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D86539-42A6-479B-A27A-2A7193346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748E9-4832-4E6C-A031-AA8BB8F4C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4DB623-5B14-4A22-9D27-31AD35619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456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FE8F54-1416-45E6-ABD5-6B72238C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F96769-313C-4C8D-9B6E-38CBEBCF6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7676EF-A90F-42AB-8A21-46469841C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91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579E6-BADA-4E8D-8C33-5CF8BEDA2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AF21B-F82D-4843-A505-F1EE7CD92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3D7C21-C3EB-4FA6-B529-BEFF44E471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80C8FA-34AF-4013-87AE-E69605F5E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0D918-42AD-47B9-8214-762CF533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C7685-7402-45F7-AC87-CA692D3DC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02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594FE-5229-4BE3-9EBA-205BD02DE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9C4E7E-3C9A-4005-B360-FEECB1ADFE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4422F8-C3C7-4BB2-8E26-A3DE4D091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236E5-3B72-4E00-A5CA-34AF529E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DE1D3-E3F6-4D48-B396-632186478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C7EB8-72A4-4737-9825-7687F4BD6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7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CD5F25-707B-4546-8981-270F282A5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29795-1A4F-4466-B045-2B0058CA0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3ED5CE-FCC7-4B28-BDF8-50BDB35D01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BD807-A689-43F8-BD68-74ECDD803C18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1321E-C0E8-4357-89A5-467C338730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33E1-FB0B-4B15-99E2-CC2244A76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6C388-6789-4049-9549-4551F5817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4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C421F216-C5EB-49E0-A439-A6572221BE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1708604"/>
              </p:ext>
            </p:extLst>
          </p:nvPr>
        </p:nvGraphicFramePr>
        <p:xfrm>
          <a:off x="1354905" y="1138536"/>
          <a:ext cx="9652495" cy="490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BD2CB6A-1EAB-4175-88DF-CA38850044E1}"/>
              </a:ext>
            </a:extLst>
          </p:cNvPr>
          <p:cNvSpPr txBox="1"/>
          <p:nvPr/>
        </p:nvSpPr>
        <p:spPr>
          <a:xfrm>
            <a:off x="375862" y="6400369"/>
            <a:ext cx="11165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Country reports through the electronic WHO/UNICEF Joint Reporting Form (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eJRF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s-419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FD1604-469A-4ADD-86EB-595E50A8C694}"/>
              </a:ext>
            </a:extLst>
          </p:cNvPr>
          <p:cNvSpPr/>
          <p:nvPr/>
        </p:nvSpPr>
        <p:spPr>
          <a:xfrm>
            <a:off x="1" y="57021"/>
            <a:ext cx="12192000" cy="94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accent2"/>
                </a:solidFill>
                <a:ea typeface="+mj-ea"/>
                <a:cs typeface="+mj-cs"/>
              </a:rPr>
              <a:t>Trend of </a:t>
            </a:r>
            <a:r>
              <a:rPr lang="en-US" sz="2800" b="1" dirty="0">
                <a:solidFill>
                  <a:srgbClr val="0070C0"/>
                </a:solidFill>
                <a:ea typeface="+mj-ea"/>
                <a:cs typeface="+mj-cs"/>
              </a:rPr>
              <a:t>MMR-1 and MMR-2 </a:t>
            </a:r>
            <a:r>
              <a:rPr lang="en-US" sz="2800" b="1" dirty="0">
                <a:solidFill>
                  <a:schemeClr val="accent2"/>
                </a:solidFill>
                <a:ea typeface="+mj-ea"/>
                <a:cs typeface="+mj-cs"/>
              </a:rPr>
              <a:t>Vaccination Coverage in the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accent2"/>
                </a:solidFill>
                <a:ea typeface="+mj-ea"/>
                <a:cs typeface="+mj-cs"/>
              </a:rPr>
              <a:t>Americas, 2011-2021</a:t>
            </a:r>
            <a:endParaRPr kumimoji="0" lang="es-419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F718E8-C984-4FE4-9501-D7E322C24212}"/>
              </a:ext>
            </a:extLst>
          </p:cNvPr>
          <p:cNvSpPr txBox="1"/>
          <p:nvPr/>
        </p:nvSpPr>
        <p:spPr>
          <a:xfrm rot="16200000">
            <a:off x="-35936" y="3020839"/>
            <a:ext cx="22094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Coverage</a:t>
            </a:r>
            <a:r>
              <a:rPr kumimoji="0" lang="es-419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(%)</a:t>
            </a:r>
          </a:p>
        </p:txBody>
      </p:sp>
    </p:spTree>
    <p:extLst>
      <p:ext uri="{BB962C8B-B14F-4D97-AF65-F5344CB8AC3E}">
        <p14:creationId xmlns:p14="http://schemas.microsoft.com/office/powerpoint/2010/main" val="425052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6CA7676B86F74E856844E3FCBB414E" ma:contentTypeVersion="21" ma:contentTypeDescription="Create a new document." ma:contentTypeScope="" ma:versionID="43444863d93a8fa859bbce967ba93798">
  <xsd:schema xmlns:xsd="http://www.w3.org/2001/XMLSchema" xmlns:xs="http://www.w3.org/2001/XMLSchema" xmlns:p="http://schemas.microsoft.com/office/2006/metadata/properties" xmlns:ns2="57afcdac-b810-49c0-af1e-015628e7eb43" xmlns:ns3="73d0ba8d-d766-4bf6-bcf0-d2eb81301a02" xmlns:ns4="5e13aadc-de86-43ee-b386-40c01ba74c80" targetNamespace="http://schemas.microsoft.com/office/2006/metadata/properties" ma:root="true" ma:fieldsID="afb276f8eb590041fadab504fb268dc6" ns2:_="" ns3:_="" ns4:_="">
    <xsd:import namespace="57afcdac-b810-49c0-af1e-015628e7eb43"/>
    <xsd:import namespace="73d0ba8d-d766-4bf6-bcf0-d2eb81301a02"/>
    <xsd:import namespace="5e13aadc-de86-43ee-b386-40c01ba74c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afcdac-b810-49c0-af1e-015628e7eb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0f44cca-6aff-4d49-827c-e4b3bc2e3f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0ba8d-d766-4bf6-bcf0-d2eb81301a0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13aadc-de86-43ee-b386-40c01ba74c8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a3c86500-e530-4483-9b01-bc1e935aaf20}" ma:internalName="TaxCatchAll" ma:showField="CatchAllData" ma:web="73d0ba8d-d766-4bf6-bcf0-d2eb81301a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e13aadc-de86-43ee-b386-40c01ba74c80" xsi:nil="true"/>
    <lcf76f155ced4ddcb4097134ff3c332f xmlns="57afcdac-b810-49c0-af1e-015628e7eb4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18F98B-1B77-4A58-8AFD-7CEA28C3D3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08AE356-0F5E-4E37-8739-5316297045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afcdac-b810-49c0-af1e-015628e7eb43"/>
    <ds:schemaRef ds:uri="73d0ba8d-d766-4bf6-bcf0-d2eb81301a02"/>
    <ds:schemaRef ds:uri="5e13aadc-de86-43ee-b386-40c01ba74c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14F6BA-71DF-4CE3-BCA6-BACA1D198354}">
  <ds:schemaRefs>
    <ds:schemaRef ds:uri="http://schemas.microsoft.com/office/2006/metadata/properties"/>
    <ds:schemaRef ds:uri="http://schemas.microsoft.com/office/infopath/2007/PartnerControls"/>
    <ds:schemaRef ds:uri="5e13aadc-de86-43ee-b386-40c01ba74c80"/>
    <ds:schemaRef ds:uri="57afcdac-b810-49c0-af1e-015628e7eb4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31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Pacis, Ms. Carmelita Lucia (WDC)</dc:creator>
  <cp:lastModifiedBy>Pacis, Ms. Carmelita Lucia (WDC)</cp:lastModifiedBy>
  <cp:revision>11</cp:revision>
  <dcterms:created xsi:type="dcterms:W3CDTF">2021-10-06T22:17:34Z</dcterms:created>
  <dcterms:modified xsi:type="dcterms:W3CDTF">2022-09-21T03:10:42Z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0x010100756CA7676B86F74E856844E3FCBB414E</vt:lpwstr>
  </property>
</Properties>
</file>