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527252420621967E-2"/>
          <c:y val="1.8360770719346237E-2"/>
          <c:w val="0.9091490855428177"/>
          <c:h val="0.812319135871759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Relative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4-C870-4EE7-A472-9245E3CB04D8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C870-4EE7-A472-9245E3CB04D8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6-C870-4EE7-A472-9245E3CB04D8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C870-4EE7-A472-9245E3CB04D8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8-C870-4EE7-A472-9245E3CB04D8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C870-4EE7-A472-9245E3CB04D8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A-C870-4EE7-A472-9245E3CB04D8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C870-4EE7-A472-9245E3CB04D8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C-C870-4EE7-A472-9245E3CB04D8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C870-4EE7-A472-9245E3CB04D8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E-C870-4EE7-A472-9245E3CB04D8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C870-4EE7-A472-9245E3CB04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39"/>
                <c:pt idx="0">
                  <c:v>SLV</c:v>
                </c:pt>
                <c:pt idx="1">
                  <c:v>SUR</c:v>
                </c:pt>
                <c:pt idx="2">
                  <c:v>ARG</c:v>
                </c:pt>
                <c:pt idx="3">
                  <c:v>DOM</c:v>
                </c:pt>
                <c:pt idx="4">
                  <c:v>CYM</c:v>
                </c:pt>
                <c:pt idx="5">
                  <c:v>TTO</c:v>
                </c:pt>
                <c:pt idx="6">
                  <c:v>AIA</c:v>
                </c:pt>
                <c:pt idx="7">
                  <c:v>CUB</c:v>
                </c:pt>
                <c:pt idx="8">
                  <c:v>PER</c:v>
                </c:pt>
                <c:pt idx="9">
                  <c:v>CHL</c:v>
                </c:pt>
                <c:pt idx="10">
                  <c:v>BOL</c:v>
                </c:pt>
                <c:pt idx="11">
                  <c:v>USA</c:v>
                </c:pt>
                <c:pt idx="12">
                  <c:v>MEX</c:v>
                </c:pt>
                <c:pt idx="13">
                  <c:v>CAN</c:v>
                </c:pt>
                <c:pt idx="14">
                  <c:v>NIC</c:v>
                </c:pt>
                <c:pt idx="15">
                  <c:v>URY</c:v>
                </c:pt>
                <c:pt idx="16">
                  <c:v>KNA</c:v>
                </c:pt>
                <c:pt idx="17">
                  <c:v>BLZ</c:v>
                </c:pt>
                <c:pt idx="18">
                  <c:v>HND</c:v>
                </c:pt>
                <c:pt idx="19">
                  <c:v>COL</c:v>
                </c:pt>
                <c:pt idx="20">
                  <c:v>VCT</c:v>
                </c:pt>
                <c:pt idx="21">
                  <c:v>DMA</c:v>
                </c:pt>
                <c:pt idx="22">
                  <c:v>ATG</c:v>
                </c:pt>
                <c:pt idx="23">
                  <c:v>BHS</c:v>
                </c:pt>
                <c:pt idx="24">
                  <c:v>JAM</c:v>
                </c:pt>
                <c:pt idx="25">
                  <c:v>GUY</c:v>
                </c:pt>
                <c:pt idx="26">
                  <c:v>CRI</c:v>
                </c:pt>
                <c:pt idx="27">
                  <c:v>BRA</c:v>
                </c:pt>
                <c:pt idx="28">
                  <c:v>BMU</c:v>
                </c:pt>
                <c:pt idx="29">
                  <c:v>GTM</c:v>
                </c:pt>
                <c:pt idx="30">
                  <c:v>TCA</c:v>
                </c:pt>
                <c:pt idx="31">
                  <c:v>VEN</c:v>
                </c:pt>
                <c:pt idx="32">
                  <c:v>HTI</c:v>
                </c:pt>
                <c:pt idx="33">
                  <c:v>LCA</c:v>
                </c:pt>
                <c:pt idx="34">
                  <c:v>BRB</c:v>
                </c:pt>
                <c:pt idx="35">
                  <c:v>GRD</c:v>
                </c:pt>
                <c:pt idx="36">
                  <c:v>VGB</c:v>
                </c:pt>
                <c:pt idx="37">
                  <c:v>PRY</c:v>
                </c:pt>
                <c:pt idx="38">
                  <c:v>ECU</c:v>
                </c:pt>
              </c:strCache>
            </c:strRef>
          </c:cat>
          <c:val>
            <c:numRef>
              <c:f>Sheet1!$D$2:$D$40</c:f>
              <c:numCache>
                <c:formatCode>0</c:formatCode>
                <c:ptCount val="39"/>
                <c:pt idx="0">
                  <c:v>21.563380281690144</c:v>
                </c:pt>
                <c:pt idx="1">
                  <c:v>19.80303030303029</c:v>
                </c:pt>
                <c:pt idx="2">
                  <c:v>11.688311688311687</c:v>
                </c:pt>
                <c:pt idx="3">
                  <c:v>7.207317073170727</c:v>
                </c:pt>
                <c:pt idx="4">
                  <c:v>3.1585365853658578</c:v>
                </c:pt>
                <c:pt idx="5">
                  <c:v>2.5274725274725243</c:v>
                </c:pt>
                <c:pt idx="6">
                  <c:v>2.5</c:v>
                </c:pt>
                <c:pt idx="7">
                  <c:v>1.928571428571429</c:v>
                </c:pt>
                <c:pt idx="8">
                  <c:v>1.8181818181818257</c:v>
                </c:pt>
                <c:pt idx="9">
                  <c:v>1.450549450549443</c:v>
                </c:pt>
                <c:pt idx="10">
                  <c:v>1.0135135135135136</c:v>
                </c:pt>
                <c:pt idx="11">
                  <c:v>0.65934065934065311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-2.0210526315789492</c:v>
                </c:pt>
                <c:pt idx="16">
                  <c:v>-3.020202020202015</c:v>
                </c:pt>
                <c:pt idx="17">
                  <c:v>-3.1219512195121979</c:v>
                </c:pt>
                <c:pt idx="18">
                  <c:v>-3.6585365853658534</c:v>
                </c:pt>
                <c:pt idx="19">
                  <c:v>-3.9999999999999938</c:v>
                </c:pt>
                <c:pt idx="20">
                  <c:v>-4.25</c:v>
                </c:pt>
                <c:pt idx="21">
                  <c:v>-4.4456521739130475</c:v>
                </c:pt>
                <c:pt idx="22">
                  <c:v>-4.7191011235955083</c:v>
                </c:pt>
                <c:pt idx="23">
                  <c:v>-5.2873563218390744</c:v>
                </c:pt>
                <c:pt idx="24">
                  <c:v>-5.5591397849462387</c:v>
                </c:pt>
                <c:pt idx="25">
                  <c:v>-6</c:v>
                </c:pt>
                <c:pt idx="26">
                  <c:v>-6.5578947368421101</c:v>
                </c:pt>
                <c:pt idx="27">
                  <c:v>-7.0126582278481093</c:v>
                </c:pt>
                <c:pt idx="28">
                  <c:v>-7.4040404040404013</c:v>
                </c:pt>
                <c:pt idx="29">
                  <c:v>-8.4659090909090953</c:v>
                </c:pt>
                <c:pt idx="30">
                  <c:v>-9.2210526315789529</c:v>
                </c:pt>
                <c:pt idx="31">
                  <c:v>-10.539473684210533</c:v>
                </c:pt>
                <c:pt idx="32">
                  <c:v>-12.180722891566266</c:v>
                </c:pt>
                <c:pt idx="33">
                  <c:v>-13.853932584269661</c:v>
                </c:pt>
                <c:pt idx="34">
                  <c:v>-13.988764044943824</c:v>
                </c:pt>
                <c:pt idx="35">
                  <c:v>-16.048192771084331</c:v>
                </c:pt>
                <c:pt idx="36">
                  <c:v>-16.424242424242429</c:v>
                </c:pt>
                <c:pt idx="37">
                  <c:v>-17.205882352941181</c:v>
                </c:pt>
                <c:pt idx="38">
                  <c:v>-19.320987654320994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70-4EE7-A472-9245E3CB0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7"/>
        <c:overlap val="-27"/>
        <c:axId val="1639568944"/>
        <c:axId val="1639563536"/>
      </c:barChart>
      <c:catAx>
        <c:axId val="163956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563536"/>
        <c:crosses val="autoZero"/>
        <c:auto val="1"/>
        <c:lblAlgn val="ctr"/>
        <c:lblOffset val="100"/>
        <c:tickLblSkip val="1"/>
        <c:noMultiLvlLbl val="0"/>
      </c:catAx>
      <c:valAx>
        <c:axId val="16395635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err="1"/>
                  <a:t>Variación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porcentual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8.0044846227649638E-3"/>
              <c:y val="0.284470577841587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568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0.79703</cdr:x>
      <cdr:y>0.05658</cdr:y>
    </cdr:from>
    <cdr:to>
      <cdr:x>0.89895</cdr:x>
      <cdr:y>0.10955</cdr:y>
    </cdr:to>
    <cdr:sp macro="" textlink="">
      <cdr:nvSpPr>
        <cdr:cNvPr id="2" name="TextBox 17">
          <a:extLst xmlns:a="http://schemas.openxmlformats.org/drawingml/2006/main">
            <a:ext uri="{FF2B5EF4-FFF2-40B4-BE49-F238E27FC236}">
              <a16:creationId xmlns:a16="http://schemas.microsoft.com/office/drawing/2014/main" id="{4E8281AF-5882-4984-0A3F-6228A1B2CCA2}"/>
            </a:ext>
          </a:extLst>
        </cdr:cNvPr>
        <cdr:cNvSpPr txBox="1"/>
      </cdr:nvSpPr>
      <cdr:spPr>
        <a:xfrm xmlns:a="http://schemas.openxmlformats.org/drawingml/2006/main">
          <a:off x="8653400" y="295885"/>
          <a:ext cx="1106613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200" b="1" u="sng" dirty="0"/>
            <a:t>Top 5</a:t>
          </a:r>
        </a:p>
      </cdr:txBody>
    </cdr:sp>
  </cdr:relSizeAnchor>
  <cdr:relSizeAnchor xmlns:cdr="http://schemas.openxmlformats.org/drawingml/2006/chartDrawing">
    <cdr:from>
      <cdr:x>0.77827</cdr:x>
      <cdr:y>0.11258</cdr:y>
    </cdr:from>
    <cdr:to>
      <cdr:x>0.92647</cdr:x>
      <cdr:y>0.37431</cdr:y>
    </cdr:to>
    <cdr:sp macro="" textlink="">
      <cdr:nvSpPr>
        <cdr:cNvPr id="4" name="Callout: Down Arrow 3">
          <a:extLst xmlns:a="http://schemas.openxmlformats.org/drawingml/2006/main">
            <a:ext uri="{FF2B5EF4-FFF2-40B4-BE49-F238E27FC236}">
              <a16:creationId xmlns:a16="http://schemas.microsoft.com/office/drawing/2014/main" id="{F5F4827A-F59F-2C4A-6626-9E16A0A17093}"/>
            </a:ext>
          </a:extLst>
        </cdr:cNvPr>
        <cdr:cNvSpPr/>
      </cdr:nvSpPr>
      <cdr:spPr>
        <a:xfrm xmlns:a="http://schemas.openxmlformats.org/drawingml/2006/main">
          <a:off x="8183962" y="588733"/>
          <a:ext cx="1558455" cy="1368691"/>
        </a:xfrm>
        <a:prstGeom xmlns:a="http://schemas.openxmlformats.org/drawingml/2006/main" prst="downArrowCallout">
          <a:avLst>
            <a:gd name="adj1" fmla="val 9363"/>
            <a:gd name="adj2" fmla="val 46370"/>
            <a:gd name="adj3" fmla="val 16139"/>
            <a:gd name="adj4" fmla="val 76444"/>
          </a:avLst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200" b="1" dirty="0"/>
            <a:t>Barbados</a:t>
          </a:r>
        </a:p>
        <a:p xmlns:a="http://schemas.openxmlformats.org/drawingml/2006/main">
          <a:r>
            <a:rPr lang="en-US" sz="1200" b="1" dirty="0"/>
            <a:t>Grenada</a:t>
          </a:r>
        </a:p>
        <a:p xmlns:a="http://schemas.openxmlformats.org/drawingml/2006/main">
          <a:r>
            <a:rPr lang="en-US" sz="1200" b="1" dirty="0"/>
            <a:t>British Virgin Islands</a:t>
          </a:r>
        </a:p>
        <a:p xmlns:a="http://schemas.openxmlformats.org/drawingml/2006/main">
          <a:r>
            <a:rPr lang="en-US" sz="1200" b="1" dirty="0"/>
            <a:t>Paraguay</a:t>
          </a:r>
        </a:p>
        <a:p xmlns:a="http://schemas.openxmlformats.org/drawingml/2006/main">
          <a:r>
            <a:rPr lang="en-US" sz="1200" b="1" dirty="0"/>
            <a:t>Ecuador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C3409-0D54-40A8-A1F2-1112DEBC3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21B61-BC10-4A6C-818F-274A80765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977EB-598B-4974-AA2F-2651A0FDD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0958A-4FAA-4E1C-862D-D91857BAC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423DD-6BCC-40FD-A775-B881FA893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2E87E-C5E1-445C-B47F-CFD5CFCEF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BA9B2-140F-4E20-B37F-68B68227B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85B74-9104-4A97-9F49-B6ADE013A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C1A5-0ABF-4375-82FB-704A6199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AA832-5174-419F-893A-E54B955C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6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FF5AD0-03CF-4167-966A-BE2F72177D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E149D-9DD1-42EB-9926-F66438A27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50E6A-C815-457B-9F7D-9B29B9A15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CDAE4-F9D9-459E-9285-02B40661E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EC27F-49AF-4AFF-9471-6C4139E6E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3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E9B37-6A9F-438D-9571-95D5031C8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5CA9D-888D-43E3-B712-3B73A5388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DCF60-E6B2-4F3C-B1A3-9356585D9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5C467-1035-4C2E-B4BC-33F811A2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65C98-DEEA-482D-A058-4DA1F9A7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0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532C-EEEC-4103-A3DA-EF836E65F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73542-94A8-4D81-8670-29470131B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52006-0F0E-49DC-829E-C5A97AED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5DC6E-478C-4A09-8EBF-4A1B6E356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46000-6F20-4003-A0A7-8E96D058E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18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FA674-BCC4-4E9C-BC74-7BA63F7B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AB13E-E1FA-404E-97A2-F524848D96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C4C41-9C0B-4F64-B340-6CCA1F519D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9BC60-235B-4946-87D6-70E9CBD24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71312-F259-470A-B9D7-087213359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FB500-6457-4A91-A72F-499174AF6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50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DFB7-B746-4653-B616-BAC53ED7C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243B0-C5F2-4647-987E-2C4D34CE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A9ABA8-77E8-49F9-B0D4-9D73502ED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282851-DBD6-4DCE-A46F-F991AF1E84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1AC45E-47B1-4CB8-90E1-B65B11499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1F3A21-0AAE-4763-B514-D43297E45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8F62F3-FBB8-4D99-9BE1-D9BBDDD4B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75146-D8F6-40D1-A4BF-53C15BCA4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9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DC9CA-D161-4783-8FEC-D8EB47F3E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C5AF7-D4C9-4AB5-9CEB-3E3D9D926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33E6AC-0C23-4DAD-8F02-E4298F900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E0EDB0-0541-4D2B-BCF3-BE806AE49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1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FCE06-E1CC-4C19-BE43-9572342A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D1C8F2-8250-4A0C-8BCA-61106F64B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A662D5-8EF7-4C27-9D53-A3B2B2A7B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854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8E92D-FD3C-4C9E-9C95-7D846A93B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E42CC-9A43-498D-A5DA-41A4F06E3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FA035-D772-46BC-80CC-8BE3CFB2F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4BA32D-3724-4097-BE88-C11B37E5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A4BB6F-A483-4B7B-A8F6-D70243C36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56824-3ACE-40C9-B77B-86435280A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427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01305-36EF-4FAB-9BF1-A6E86F83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F0714-8A80-4B1B-92C0-A54BFFBCE9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A2000-D67B-4B14-A094-8B7A17C43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69E7E-E331-48BA-A1E4-F3B4CB71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23DE5-709E-4704-A1F8-867E4964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B5A62-914D-4F47-9582-7DACD69C6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8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FCB350-EF7C-45B3-9FEC-483572B03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BD8E7-F120-497E-AE70-914BA834B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DEFBC-0A89-4D15-AA4C-0152BC280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14103-93C9-4504-86B4-02DBBDEDB50C}" type="datetimeFigureOut">
              <a:rPr lang="en-US" smtClean="0"/>
              <a:t>10/28/2022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CDE37-FCBE-4DF6-8C8C-4BA7683965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BE6D04-2D5A-4C9B-BCC1-A8AF509982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8E371-99BB-40BC-9143-1A97F8A60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1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A11FD5F-A8B4-4478-1687-7239C63C03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827042"/>
              </p:ext>
            </p:extLst>
          </p:nvPr>
        </p:nvGraphicFramePr>
        <p:xfrm>
          <a:off x="496724" y="1002689"/>
          <a:ext cx="10857076" cy="5229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2C0509DE-4772-A984-F6D5-8A691DA0BC48}"/>
              </a:ext>
            </a:extLst>
          </p:cNvPr>
          <p:cNvSpPr/>
          <p:nvPr/>
        </p:nvSpPr>
        <p:spPr>
          <a:xfrm>
            <a:off x="3362742" y="4394913"/>
            <a:ext cx="142241" cy="94556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1C2ACB-F6FA-A747-C788-A4EB8FAE4FB3}"/>
              </a:ext>
            </a:extLst>
          </p:cNvPr>
          <p:cNvSpPr txBox="1"/>
          <p:nvPr/>
        </p:nvSpPr>
        <p:spPr>
          <a:xfrm>
            <a:off x="3470620" y="4301018"/>
            <a:ext cx="18617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Positive % variation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642CAC-8987-85C0-C463-CB9DC1113F2F}"/>
              </a:ext>
            </a:extLst>
          </p:cNvPr>
          <p:cNvSpPr txBox="1"/>
          <p:nvPr/>
        </p:nvSpPr>
        <p:spPr>
          <a:xfrm>
            <a:off x="7454120" y="1991561"/>
            <a:ext cx="15191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Negative % variation</a:t>
            </a:r>
          </a:p>
        </p:txBody>
      </p:sp>
      <p:sp>
        <p:nvSpPr>
          <p:cNvPr id="23" name="Callout: Up Arrow 22">
            <a:extLst>
              <a:ext uri="{FF2B5EF4-FFF2-40B4-BE49-F238E27FC236}">
                <a16:creationId xmlns:a16="http://schemas.microsoft.com/office/drawing/2014/main" id="{F7A1ECC1-3F8D-22B1-50D4-EAC1EDB9C219}"/>
              </a:ext>
            </a:extLst>
          </p:cNvPr>
          <p:cNvSpPr/>
          <p:nvPr/>
        </p:nvSpPr>
        <p:spPr>
          <a:xfrm>
            <a:off x="1688939" y="3493436"/>
            <a:ext cx="1482439" cy="1418141"/>
          </a:xfrm>
          <a:prstGeom prst="upArrowCallout">
            <a:avLst>
              <a:gd name="adj1" fmla="val 9121"/>
              <a:gd name="adj2" fmla="val 49348"/>
              <a:gd name="adj3" fmla="val 17590"/>
              <a:gd name="adj4" fmla="val 75563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/>
              <a:t>El Salvador</a:t>
            </a:r>
          </a:p>
          <a:p>
            <a:r>
              <a:rPr lang="en-US" sz="1200" b="1" dirty="0"/>
              <a:t>Suriname</a:t>
            </a:r>
          </a:p>
          <a:p>
            <a:r>
              <a:rPr lang="en-US" sz="1200" b="1" dirty="0"/>
              <a:t>Argentina</a:t>
            </a:r>
          </a:p>
          <a:p>
            <a:r>
              <a:rPr lang="en-US" sz="1200" b="1" dirty="0"/>
              <a:t>Dominican Republic</a:t>
            </a:r>
          </a:p>
          <a:p>
            <a:r>
              <a:rPr lang="en-US" sz="1200" b="1" dirty="0"/>
              <a:t>Cayman Islands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8281AF-5882-4984-0A3F-6228A1B2CCA2}"/>
              </a:ext>
            </a:extLst>
          </p:cNvPr>
          <p:cNvSpPr txBox="1"/>
          <p:nvPr/>
        </p:nvSpPr>
        <p:spPr>
          <a:xfrm>
            <a:off x="1902468" y="4911577"/>
            <a:ext cx="1071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Top 5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0CBE76-767C-6E1F-E6B6-F223A406FB13}"/>
              </a:ext>
            </a:extLst>
          </p:cNvPr>
          <p:cNvSpPr/>
          <p:nvPr/>
        </p:nvSpPr>
        <p:spPr>
          <a:xfrm>
            <a:off x="7350516" y="2085455"/>
            <a:ext cx="91516" cy="94556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32205B-0B80-BECD-28CD-6751E50F6A2E}"/>
              </a:ext>
            </a:extLst>
          </p:cNvPr>
          <p:cNvSpPr txBox="1"/>
          <p:nvPr/>
        </p:nvSpPr>
        <p:spPr>
          <a:xfrm>
            <a:off x="461758" y="125960"/>
            <a:ext cx="11268484" cy="81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2917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419" sz="2600" b="1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Diferencia de porcentajes en coberturas de vacunación con </a:t>
            </a:r>
            <a:r>
              <a:rPr lang="es-419" sz="2600" b="1" dirty="0">
                <a:solidFill>
                  <a:schemeClr val="accent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SRP1</a:t>
            </a:r>
            <a:r>
              <a:rPr lang="es-419" sz="2600" b="1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</a:t>
            </a:r>
            <a:r>
              <a:rPr lang="es-419" sz="26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</a:p>
          <a:p>
            <a:pPr defTabSz="829178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419" sz="2600" b="1" dirty="0">
                <a:solidFill>
                  <a:schemeClr val="accent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Las Américas, 2020-2021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0CA2D2-F43D-1198-6494-1421971658F7}"/>
              </a:ext>
            </a:extLst>
          </p:cNvPr>
          <p:cNvSpPr/>
          <p:nvPr/>
        </p:nvSpPr>
        <p:spPr>
          <a:xfrm>
            <a:off x="496724" y="6360496"/>
            <a:ext cx="103114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s-ES" sz="12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Fuente</a:t>
            </a:r>
            <a:r>
              <a:rPr lang="es-ES" sz="120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: Formulario electrónico conjunto para la notificación sobre inmunización de la OPS/OMS y UNICEF 2020 (eJRF por sus siglas en inglés) Datos 2022.</a:t>
            </a:r>
          </a:p>
        </p:txBody>
      </p:sp>
    </p:spTree>
    <p:extLst>
      <p:ext uri="{BB962C8B-B14F-4D97-AF65-F5344CB8AC3E}">
        <p14:creationId xmlns:p14="http://schemas.microsoft.com/office/powerpoint/2010/main" val="725227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13aadc-de86-43ee-b386-40c01ba74c80" xsi:nil="true"/>
    <lcf76f155ced4ddcb4097134ff3c332f xmlns="57afcdac-b810-49c0-af1e-015628e7eb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21" ma:contentTypeDescription="Create a new document." ma:contentTypeScope="" ma:versionID="43444863d93a8fa859bbce967ba93798">
  <xsd:schema xmlns:xsd="http://www.w3.org/2001/XMLSchema" xmlns:xs="http://www.w3.org/2001/XMLSchema" xmlns:p="http://schemas.microsoft.com/office/2006/metadata/properties" xmlns:ns2="57afcdac-b810-49c0-af1e-015628e7eb43" xmlns:ns3="73d0ba8d-d766-4bf6-bcf0-d2eb81301a02" xmlns:ns4="5e13aadc-de86-43ee-b386-40c01ba74c80" targetNamespace="http://schemas.microsoft.com/office/2006/metadata/properties" ma:root="true" ma:fieldsID="afb276f8eb590041fadab504fb268dc6" ns2:_="" ns3:_="" ns4:_="">
    <xsd:import namespace="57afcdac-b810-49c0-af1e-015628e7eb43"/>
    <xsd:import namespace="73d0ba8d-d766-4bf6-bcf0-d2eb81301a02"/>
    <xsd:import namespace="5e13aadc-de86-43ee-b386-40c01ba74c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13aadc-de86-43ee-b386-40c01ba74c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3c86500-e530-4483-9b01-bc1e935aaf20}" ma:internalName="TaxCatchAll" ma:showField="CatchAllData" ma:web="73d0ba8d-d766-4bf6-bcf0-d2eb81301a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9756BA-8F94-458F-AA5D-518F6DB3F5E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AB00C45-ED45-4269-9DA2-83C6C0089E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92E148-BD1B-4778-9227-C1F94B4076B1}"/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Ebrima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Bravo, Ms. Pamela (WDC)</dc:creator>
  <cp:lastModifiedBy>Pacis, Ms. Carmelita Lucia (WDC)</cp:lastModifiedBy>
  <cp:revision>11</cp:revision>
  <dcterms:created xsi:type="dcterms:W3CDTF">2021-10-22T17:04:40Z</dcterms:created>
  <dcterms:modified xsi:type="dcterms:W3CDTF">2022-10-28T07:56:18Z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