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A01C4C52-8525-4AA2-BFBF-E463A410E865}"/>
    <pc:docChg chg="delSld">
      <pc:chgData name="Pacis, Ms. Carmelita Lucia (WDC)" userId="3a82a00c-0fdb-49a5-b690-a2cf7ebb45f6" providerId="ADAL" clId="{A01C4C52-8525-4AA2-BFBF-E463A410E865}" dt="2023-03-06T18:21:25.998" v="0" actId="47"/>
      <pc:docMkLst>
        <pc:docMk/>
      </pc:docMkLst>
      <pc:sldChg chg="del">
        <pc:chgData name="Pacis, Ms. Carmelita Lucia (WDC)" userId="3a82a00c-0fdb-49a5-b690-a2cf7ebb45f6" providerId="ADAL" clId="{A01C4C52-8525-4AA2-BFBF-E463A410E865}" dt="2023-03-06T18:21:25.998" v="0" actId="47"/>
        <pc:sldMkLst>
          <pc:docMk/>
          <pc:sldMk cId="2194781068" sldId="25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%LT5days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68</c:v>
                </c:pt>
                <c:pt idx="1">
                  <c:v>83</c:v>
                </c:pt>
                <c:pt idx="2">
                  <c:v>80</c:v>
                </c:pt>
                <c:pt idx="3">
                  <c:v>71</c:v>
                </c:pt>
                <c:pt idx="4" formatCode="General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SLV</c:v>
                </c:pt>
                <c:pt idx="3">
                  <c:v>MEX</c:v>
                </c:pt>
                <c:pt idx="4">
                  <c:v>BOL</c:v>
                </c:pt>
                <c:pt idx="5">
                  <c:v>CHL</c:v>
                </c:pt>
                <c:pt idx="6">
                  <c:v>HND</c:v>
                </c:pt>
                <c:pt idx="7">
                  <c:v>NIC</c:v>
                </c:pt>
                <c:pt idx="8">
                  <c:v>BRA</c:v>
                </c:pt>
                <c:pt idx="9">
                  <c:v>PRY</c:v>
                </c:pt>
                <c:pt idx="10">
                  <c:v>COL</c:v>
                </c:pt>
                <c:pt idx="11">
                  <c:v>DOM</c:v>
                </c:pt>
                <c:pt idx="12">
                  <c:v>ARG</c:v>
                </c:pt>
                <c:pt idx="13">
                  <c:v>GTM</c:v>
                </c:pt>
                <c:pt idx="14">
                  <c:v>PER</c:v>
                </c:pt>
                <c:pt idx="15">
                  <c:v>PAN</c:v>
                </c:pt>
                <c:pt idx="16">
                  <c:v>ECU</c:v>
                </c:pt>
                <c:pt idx="17">
                  <c:v>HTI</c:v>
                </c:pt>
                <c:pt idx="18">
                  <c:v>VEN</c:v>
                </c:pt>
                <c:pt idx="19">
                  <c:v>CAR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95</c:v>
                </c:pt>
                <c:pt idx="4">
                  <c:v>94</c:v>
                </c:pt>
                <c:pt idx="5">
                  <c:v>94</c:v>
                </c:pt>
                <c:pt idx="6">
                  <c:v>93</c:v>
                </c:pt>
                <c:pt idx="7">
                  <c:v>93</c:v>
                </c:pt>
                <c:pt idx="8">
                  <c:v>90</c:v>
                </c:pt>
                <c:pt idx="9">
                  <c:v>87</c:v>
                </c:pt>
                <c:pt idx="10">
                  <c:v>83</c:v>
                </c:pt>
                <c:pt idx="11">
                  <c:v>83</c:v>
                </c:pt>
                <c:pt idx="12">
                  <c:v>76</c:v>
                </c:pt>
                <c:pt idx="13">
                  <c:v>74</c:v>
                </c:pt>
                <c:pt idx="14">
                  <c:v>73</c:v>
                </c:pt>
                <c:pt idx="15">
                  <c:v>59</c:v>
                </c:pt>
                <c:pt idx="16">
                  <c:v>56</c:v>
                </c:pt>
                <c:pt idx="17">
                  <c:v>20</c:v>
                </c:pt>
                <c:pt idx="18">
                  <c:v>7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Percent of blood samples for suspected measles-rubella</a:t>
            </a:r>
            <a:br>
              <a:rPr lang="en-US" sz="2800" b="1" dirty="0"/>
            </a:br>
            <a:r>
              <a:rPr lang="en-US" sz="2800" b="1" dirty="0"/>
              <a:t>cases received in laboratory in </a:t>
            </a:r>
            <a:r>
              <a:rPr lang="en-US" sz="2800" b="1" dirty="0">
                <a:cs typeface="Arial" charset="0"/>
              </a:rPr>
              <a:t>≤5 days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6919863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4028881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70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2018-2022*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16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2022*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035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3 February 2023.</a:t>
            </a:r>
          </a:p>
          <a:p>
            <a:pPr>
              <a:defRPr/>
            </a:pPr>
            <a:r>
              <a:rPr lang="en-US" sz="1200" dirty="0">
                <a:latin typeface="Calibri"/>
              </a:rPr>
              <a:t>NR – no report received.</a:t>
            </a:r>
            <a:endParaRPr lang="es-ES" sz="1200" dirty="0">
              <a:latin typeface="Calibri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35454C-8864-49A1-AC38-195737F82B9E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429707-AC4F-466F-BB6D-468BC9F65301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1E556-8950-CC0C-5BA0-13C5986D2BDC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24661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2.xml><?xml version="1.0" encoding="utf-8"?>
<ds:datastoreItem xmlns:ds="http://schemas.openxmlformats.org/officeDocument/2006/customXml" ds:itemID="{6336B180-FCC8-40B1-80B9-D29052D67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65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19</cp:revision>
  <dcterms:created xsi:type="dcterms:W3CDTF">2022-01-06T16:56:04Z</dcterms:created>
  <dcterms:modified xsi:type="dcterms:W3CDTF">2023-03-06T18:21:27Z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