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cis, Ms. Carmelita Lucia (WDC)" userId="3a82a00c-0fdb-49a5-b690-a2cf7ebb45f6" providerId="ADAL" clId="{520DB26B-1EE9-40B9-88A0-D29712C34AB3}"/>
    <pc:docChg chg="modSld">
      <pc:chgData name="Pacis, Ms. Carmelita Lucia (WDC)" userId="3a82a00c-0fdb-49a5-b690-a2cf7ebb45f6" providerId="ADAL" clId="{520DB26B-1EE9-40B9-88A0-D29712C34AB3}" dt="2023-03-27T22:41:12.376" v="5" actId="20577"/>
      <pc:docMkLst>
        <pc:docMk/>
      </pc:docMkLst>
      <pc:sldChg chg="modSp mod">
        <pc:chgData name="Pacis, Ms. Carmelita Lucia (WDC)" userId="3a82a00c-0fdb-49a5-b690-a2cf7ebb45f6" providerId="ADAL" clId="{520DB26B-1EE9-40B9-88A0-D29712C34AB3}" dt="2023-03-27T22:41:12.376" v="5" actId="20577"/>
        <pc:sldMkLst>
          <pc:docMk/>
          <pc:sldMk cId="3473496282" sldId="261"/>
        </pc:sldMkLst>
        <pc:spChg chg="mod">
          <ac:chgData name="Pacis, Ms. Carmelita Lucia (WDC)" userId="3a82a00c-0fdb-49a5-b690-a2cf7ebb45f6" providerId="ADAL" clId="{520DB26B-1EE9-40B9-88A0-D29712C34AB3}" dt="2023-03-27T22:41:12.376" v="5" actId="20577"/>
          <ac:spMkLst>
            <pc:docMk/>
            <pc:sldMk cId="3473496282" sldId="261"/>
            <ac:spMk id="2" creationId="{85348F5C-6DDC-C459-4B16-A81B6FBA8CD6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 % laboratory results reported in</a:t>
            </a:r>
            <a:r>
              <a:rPr lang="en-US" sz="1600" baseline="0" dirty="0"/>
              <a:t> </a:t>
            </a:r>
            <a:r>
              <a:rPr lang="en-US" sz="1600" dirty="0"/>
              <a:t>&lt;= 4 days</a:t>
            </a:r>
          </a:p>
        </c:rich>
      </c:tx>
      <c:layout>
        <c:manualLayout>
          <c:xMode val="edge"/>
          <c:yMode val="edge"/>
          <c:x val="0.16053808057151606"/>
          <c:y val="1.7511773794233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87</c:v>
                </c:pt>
                <c:pt idx="1">
                  <c:v>100</c:v>
                </c:pt>
                <c:pt idx="2">
                  <c:v>49</c:v>
                </c:pt>
                <c:pt idx="3">
                  <c:v>88</c:v>
                </c:pt>
                <c:pt idx="4">
                  <c:v>99</c:v>
                </c:pt>
                <c:pt idx="5">
                  <c:v>28</c:v>
                </c:pt>
                <c:pt idx="6">
                  <c:v>86</c:v>
                </c:pt>
                <c:pt idx="7">
                  <c:v>94</c:v>
                </c:pt>
                <c:pt idx="8">
                  <c:v>90</c:v>
                </c:pt>
                <c:pt idx="9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99-4F14-9B6F-C31980CFE7E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92</c:v>
                </c:pt>
                <c:pt idx="1">
                  <c:v>100</c:v>
                </c:pt>
                <c:pt idx="2">
                  <c:v>75</c:v>
                </c:pt>
                <c:pt idx="3">
                  <c:v>84</c:v>
                </c:pt>
                <c:pt idx="4">
                  <c:v>99</c:v>
                </c:pt>
                <c:pt idx="5">
                  <c:v>66</c:v>
                </c:pt>
                <c:pt idx="6">
                  <c:v>89</c:v>
                </c:pt>
                <c:pt idx="7">
                  <c:v>84</c:v>
                </c:pt>
                <c:pt idx="8">
                  <c:v>97</c:v>
                </c:pt>
                <c:pt idx="9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99-4F14-9B6F-C31980CFE7E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97</c:v>
                </c:pt>
                <c:pt idx="1">
                  <c:v>100</c:v>
                </c:pt>
                <c:pt idx="2">
                  <c:v>57</c:v>
                </c:pt>
                <c:pt idx="3">
                  <c:v>85</c:v>
                </c:pt>
                <c:pt idx="4">
                  <c:v>99</c:v>
                </c:pt>
                <c:pt idx="5">
                  <c:v>57</c:v>
                </c:pt>
                <c:pt idx="6">
                  <c:v>90</c:v>
                </c:pt>
                <c:pt idx="7">
                  <c:v>97</c:v>
                </c:pt>
                <c:pt idx="8">
                  <c:v>90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999-4F14-9B6F-C31980CFE7E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50</c:v>
                </c:pt>
                <c:pt idx="1">
                  <c:v>100</c:v>
                </c:pt>
                <c:pt idx="2">
                  <c:v>57</c:v>
                </c:pt>
                <c:pt idx="3">
                  <c:v>94</c:v>
                </c:pt>
                <c:pt idx="4">
                  <c:v>91</c:v>
                </c:pt>
                <c:pt idx="5">
                  <c:v>63</c:v>
                </c:pt>
                <c:pt idx="6">
                  <c:v>97</c:v>
                </c:pt>
                <c:pt idx="7">
                  <c:v>94</c:v>
                </c:pt>
                <c:pt idx="8">
                  <c:v>88</c:v>
                </c:pt>
                <c:pt idx="9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999-4F14-9B6F-C31980CFE7E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  <c:pt idx="0">
                  <c:v>69</c:v>
                </c:pt>
                <c:pt idx="1">
                  <c:v>100</c:v>
                </c:pt>
                <c:pt idx="2">
                  <c:v>87</c:v>
                </c:pt>
                <c:pt idx="3">
                  <c:v>87</c:v>
                </c:pt>
                <c:pt idx="4">
                  <c:v>97</c:v>
                </c:pt>
                <c:pt idx="5">
                  <c:v>69</c:v>
                </c:pt>
                <c:pt idx="6">
                  <c:v>95</c:v>
                </c:pt>
                <c:pt idx="7">
                  <c:v>91</c:v>
                </c:pt>
                <c:pt idx="8">
                  <c:v>91</c:v>
                </c:pt>
                <c:pt idx="9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999-4F14-9B6F-C31980CFE7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0613232"/>
        <c:axId val="942060800"/>
      </c:barChart>
      <c:catAx>
        <c:axId val="93061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2060800"/>
        <c:crosses val="autoZero"/>
        <c:auto val="1"/>
        <c:lblAlgn val="ctr"/>
        <c:lblOffset val="100"/>
        <c:noMultiLvlLbl val="0"/>
      </c:catAx>
      <c:valAx>
        <c:axId val="9420608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06132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% blood samples received in laboratory in &lt;= 5 days</a:t>
            </a:r>
          </a:p>
        </c:rich>
      </c:tx>
      <c:layout>
        <c:manualLayout>
          <c:xMode val="edge"/>
          <c:yMode val="edge"/>
          <c:x val="0.1261362413652112"/>
          <c:y val="1.47803144831952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89</c:v>
                </c:pt>
                <c:pt idx="1">
                  <c:v>100</c:v>
                </c:pt>
                <c:pt idx="2">
                  <c:v>73</c:v>
                </c:pt>
                <c:pt idx="3">
                  <c:v>69</c:v>
                </c:pt>
                <c:pt idx="4">
                  <c:v>84</c:v>
                </c:pt>
                <c:pt idx="5">
                  <c:v>60</c:v>
                </c:pt>
                <c:pt idx="6">
                  <c:v>93</c:v>
                </c:pt>
                <c:pt idx="7">
                  <c:v>95</c:v>
                </c:pt>
                <c:pt idx="8">
                  <c:v>64</c:v>
                </c:pt>
                <c:pt idx="9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3A-458A-AEE0-D9D19BF7FF1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96</c:v>
                </c:pt>
                <c:pt idx="1">
                  <c:v>100</c:v>
                </c:pt>
                <c:pt idx="2">
                  <c:v>82</c:v>
                </c:pt>
                <c:pt idx="3">
                  <c:v>62</c:v>
                </c:pt>
                <c:pt idx="4">
                  <c:v>79</c:v>
                </c:pt>
                <c:pt idx="5">
                  <c:v>69</c:v>
                </c:pt>
                <c:pt idx="6">
                  <c:v>91</c:v>
                </c:pt>
                <c:pt idx="7">
                  <c:v>93</c:v>
                </c:pt>
                <c:pt idx="8">
                  <c:v>78</c:v>
                </c:pt>
                <c:pt idx="9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3A-458A-AEE0-D9D19BF7FF1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96</c:v>
                </c:pt>
                <c:pt idx="1">
                  <c:v>100</c:v>
                </c:pt>
                <c:pt idx="2">
                  <c:v>78</c:v>
                </c:pt>
                <c:pt idx="3">
                  <c:v>56</c:v>
                </c:pt>
                <c:pt idx="4">
                  <c:v>85</c:v>
                </c:pt>
                <c:pt idx="5">
                  <c:v>57</c:v>
                </c:pt>
                <c:pt idx="6">
                  <c:v>94</c:v>
                </c:pt>
                <c:pt idx="7">
                  <c:v>94</c:v>
                </c:pt>
                <c:pt idx="8">
                  <c:v>67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3A-458A-AEE0-D9D19BF7FF1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100</c:v>
                </c:pt>
                <c:pt idx="1">
                  <c:v>100</c:v>
                </c:pt>
                <c:pt idx="2">
                  <c:v>67</c:v>
                </c:pt>
                <c:pt idx="3">
                  <c:v>75</c:v>
                </c:pt>
                <c:pt idx="4">
                  <c:v>92</c:v>
                </c:pt>
                <c:pt idx="5">
                  <c:v>45</c:v>
                </c:pt>
                <c:pt idx="6">
                  <c:v>96</c:v>
                </c:pt>
                <c:pt idx="7">
                  <c:v>94</c:v>
                </c:pt>
                <c:pt idx="8">
                  <c:v>65</c:v>
                </c:pt>
                <c:pt idx="9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83A-458A-AEE0-D9D19BF7FF1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  <c:pt idx="0">
                  <c:v>92</c:v>
                </c:pt>
                <c:pt idx="1">
                  <c:v>100</c:v>
                </c:pt>
                <c:pt idx="2">
                  <c:v>83</c:v>
                </c:pt>
                <c:pt idx="3">
                  <c:v>74</c:v>
                </c:pt>
                <c:pt idx="4">
                  <c:v>93</c:v>
                </c:pt>
                <c:pt idx="5">
                  <c:v>20</c:v>
                </c:pt>
                <c:pt idx="6">
                  <c:v>95</c:v>
                </c:pt>
                <c:pt idx="7">
                  <c:v>93</c:v>
                </c:pt>
                <c:pt idx="8">
                  <c:v>59</c:v>
                </c:pt>
                <c:pt idx="9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83A-458A-AEE0-D9D19BF7FF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0613232"/>
        <c:axId val="942060800"/>
      </c:barChart>
      <c:catAx>
        <c:axId val="93061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2060800"/>
        <c:crosses val="autoZero"/>
        <c:auto val="1"/>
        <c:lblAlgn val="ctr"/>
        <c:lblOffset val="100"/>
        <c:noMultiLvlLbl val="0"/>
      </c:catAx>
      <c:valAx>
        <c:axId val="9420608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06132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% cases with adequate sample</a:t>
            </a:r>
          </a:p>
        </c:rich>
      </c:tx>
      <c:layout>
        <c:manualLayout>
          <c:xMode val="edge"/>
          <c:yMode val="edge"/>
          <c:x val="0.27710027537541415"/>
          <c:y val="2.9550827423167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93</c:v>
                </c:pt>
                <c:pt idx="1">
                  <c:v>100</c:v>
                </c:pt>
                <c:pt idx="2">
                  <c:v>98</c:v>
                </c:pt>
                <c:pt idx="3">
                  <c:v>98</c:v>
                </c:pt>
                <c:pt idx="4">
                  <c:v>98</c:v>
                </c:pt>
                <c:pt idx="5">
                  <c:v>93</c:v>
                </c:pt>
                <c:pt idx="6">
                  <c:v>99</c:v>
                </c:pt>
                <c:pt idx="7">
                  <c:v>99</c:v>
                </c:pt>
                <c:pt idx="8">
                  <c:v>91</c:v>
                </c:pt>
                <c:pt idx="9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26-401C-8CB9-455B3ADD181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97</c:v>
                </c:pt>
                <c:pt idx="1">
                  <c:v>100</c:v>
                </c:pt>
                <c:pt idx="2">
                  <c:v>89</c:v>
                </c:pt>
                <c:pt idx="3">
                  <c:v>97</c:v>
                </c:pt>
                <c:pt idx="4">
                  <c:v>99</c:v>
                </c:pt>
                <c:pt idx="5">
                  <c:v>92</c:v>
                </c:pt>
                <c:pt idx="6">
                  <c:v>99</c:v>
                </c:pt>
                <c:pt idx="7">
                  <c:v>95</c:v>
                </c:pt>
                <c:pt idx="8">
                  <c:v>96</c:v>
                </c:pt>
                <c:pt idx="9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26-401C-8CB9-455B3ADD181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99</c:v>
                </c:pt>
                <c:pt idx="1">
                  <c:v>100</c:v>
                </c:pt>
                <c:pt idx="2">
                  <c:v>78</c:v>
                </c:pt>
                <c:pt idx="3">
                  <c:v>97</c:v>
                </c:pt>
                <c:pt idx="4">
                  <c:v>100</c:v>
                </c:pt>
                <c:pt idx="5">
                  <c:v>95</c:v>
                </c:pt>
                <c:pt idx="6">
                  <c:v>99</c:v>
                </c:pt>
                <c:pt idx="7">
                  <c:v>97</c:v>
                </c:pt>
                <c:pt idx="8">
                  <c:v>97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26-401C-8CB9-455B3ADD181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100</c:v>
                </c:pt>
                <c:pt idx="1">
                  <c:v>100</c:v>
                </c:pt>
                <c:pt idx="2">
                  <c:v>91</c:v>
                </c:pt>
                <c:pt idx="3">
                  <c:v>98</c:v>
                </c:pt>
                <c:pt idx="4">
                  <c:v>100</c:v>
                </c:pt>
                <c:pt idx="5">
                  <c:v>93</c:v>
                </c:pt>
                <c:pt idx="6">
                  <c:v>100</c:v>
                </c:pt>
                <c:pt idx="7">
                  <c:v>97</c:v>
                </c:pt>
                <c:pt idx="8">
                  <c:v>88</c:v>
                </c:pt>
                <c:pt idx="9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26-401C-8CB9-455B3ADD181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  <c:pt idx="0">
                  <c:v>58</c:v>
                </c:pt>
                <c:pt idx="1">
                  <c:v>100</c:v>
                </c:pt>
                <c:pt idx="2">
                  <c:v>97</c:v>
                </c:pt>
                <c:pt idx="3">
                  <c:v>92</c:v>
                </c:pt>
                <c:pt idx="4">
                  <c:v>98</c:v>
                </c:pt>
                <c:pt idx="5">
                  <c:v>95</c:v>
                </c:pt>
                <c:pt idx="6">
                  <c:v>100</c:v>
                </c:pt>
                <c:pt idx="7">
                  <c:v>95</c:v>
                </c:pt>
                <c:pt idx="8">
                  <c:v>85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26-401C-8CB9-455B3ADD18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0613232"/>
        <c:axId val="942060800"/>
      </c:barChart>
      <c:catAx>
        <c:axId val="93061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2060800"/>
        <c:crosses val="autoZero"/>
        <c:auto val="1"/>
        <c:lblAlgn val="ctr"/>
        <c:lblOffset val="100"/>
        <c:noMultiLvlLbl val="0"/>
      </c:catAx>
      <c:valAx>
        <c:axId val="9420608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06132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% cases with adequate investigation</a:t>
            </a:r>
          </a:p>
        </c:rich>
      </c:tx>
      <c:layout>
        <c:manualLayout>
          <c:xMode val="edge"/>
          <c:yMode val="edge"/>
          <c:x val="0.22719708704444733"/>
          <c:y val="2.9550827423167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82</c:v>
                </c:pt>
                <c:pt idx="1">
                  <c:v>100</c:v>
                </c:pt>
                <c:pt idx="2">
                  <c:v>14</c:v>
                </c:pt>
                <c:pt idx="3">
                  <c:v>55</c:v>
                </c:pt>
                <c:pt idx="4">
                  <c:v>73</c:v>
                </c:pt>
                <c:pt idx="5">
                  <c:v>89</c:v>
                </c:pt>
                <c:pt idx="6">
                  <c:v>97</c:v>
                </c:pt>
                <c:pt idx="7">
                  <c:v>96</c:v>
                </c:pt>
                <c:pt idx="8">
                  <c:v>87</c:v>
                </c:pt>
                <c:pt idx="9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B8-490A-B459-6E8F4262E31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86</c:v>
                </c:pt>
                <c:pt idx="1">
                  <c:v>100</c:v>
                </c:pt>
                <c:pt idx="2">
                  <c:v>22</c:v>
                </c:pt>
                <c:pt idx="3">
                  <c:v>86</c:v>
                </c:pt>
                <c:pt idx="4">
                  <c:v>80</c:v>
                </c:pt>
                <c:pt idx="5">
                  <c:v>86</c:v>
                </c:pt>
                <c:pt idx="6">
                  <c:v>95</c:v>
                </c:pt>
                <c:pt idx="7">
                  <c:v>97</c:v>
                </c:pt>
                <c:pt idx="8">
                  <c:v>91</c:v>
                </c:pt>
                <c:pt idx="9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B8-490A-B459-6E8F4262E31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96</c:v>
                </c:pt>
                <c:pt idx="1">
                  <c:v>100</c:v>
                </c:pt>
                <c:pt idx="2">
                  <c:v>41</c:v>
                </c:pt>
                <c:pt idx="3">
                  <c:v>99</c:v>
                </c:pt>
                <c:pt idx="4">
                  <c:v>97</c:v>
                </c:pt>
                <c:pt idx="5">
                  <c:v>92</c:v>
                </c:pt>
                <c:pt idx="6">
                  <c:v>95</c:v>
                </c:pt>
                <c:pt idx="7">
                  <c:v>95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B8-490A-B459-6E8F4262E31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95</c:v>
                </c:pt>
                <c:pt idx="1">
                  <c:v>100</c:v>
                </c:pt>
                <c:pt idx="2">
                  <c:v>18</c:v>
                </c:pt>
                <c:pt idx="3">
                  <c:v>100</c:v>
                </c:pt>
                <c:pt idx="4">
                  <c:v>94</c:v>
                </c:pt>
                <c:pt idx="5">
                  <c:v>91</c:v>
                </c:pt>
                <c:pt idx="6">
                  <c:v>91</c:v>
                </c:pt>
                <c:pt idx="7">
                  <c:v>100</c:v>
                </c:pt>
                <c:pt idx="8">
                  <c:v>73</c:v>
                </c:pt>
                <c:pt idx="9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CB8-490A-B459-6E8F4262E31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CRI</c:v>
                </c:pt>
                <c:pt idx="1">
                  <c:v>CUB</c:v>
                </c:pt>
                <c:pt idx="2">
                  <c:v>DOM</c:v>
                </c:pt>
                <c:pt idx="3">
                  <c:v>GTM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NIC</c:v>
                </c:pt>
                <c:pt idx="8">
                  <c:v>PAN</c:v>
                </c:pt>
                <c:pt idx="9">
                  <c:v>SLV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  <c:pt idx="0">
                  <c:v>93</c:v>
                </c:pt>
                <c:pt idx="1">
                  <c:v>100</c:v>
                </c:pt>
                <c:pt idx="2">
                  <c:v>47</c:v>
                </c:pt>
                <c:pt idx="3">
                  <c:v>99</c:v>
                </c:pt>
                <c:pt idx="4">
                  <c:v>86</c:v>
                </c:pt>
                <c:pt idx="5">
                  <c:v>90</c:v>
                </c:pt>
                <c:pt idx="6">
                  <c:v>92</c:v>
                </c:pt>
                <c:pt idx="7">
                  <c:v>99</c:v>
                </c:pt>
                <c:pt idx="8">
                  <c:v>85</c:v>
                </c:pt>
                <c:pt idx="9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CB8-490A-B459-6E8F4262E3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30613232"/>
        <c:axId val="942060800"/>
      </c:barChart>
      <c:catAx>
        <c:axId val="930613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42060800"/>
        <c:crosses val="autoZero"/>
        <c:auto val="1"/>
        <c:lblAlgn val="ctr"/>
        <c:lblOffset val="100"/>
        <c:noMultiLvlLbl val="0"/>
      </c:catAx>
      <c:valAx>
        <c:axId val="94206080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061323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0D278-452C-1716-0F71-01AD6FDD8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6D0915-3AE1-7306-55BB-442F85E6FD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E58C59-EA8D-9805-7E3F-0C31FF6C5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129E5-C9FD-CB4D-B5E7-2C3AC4CB9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48B47-A435-EB0D-29D7-1E23AE283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475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95F8B-2327-B85E-3164-32A374D9E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692FF9-7128-72D6-5C9B-3AB67D7A7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68A73-E739-C9FC-6F78-A015C5F61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E951B-2B79-2F10-2B51-20DC0AE11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91E7C-D26D-E025-29EB-A34393924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1787A1-E87E-DC75-3120-A1741D6432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5AAC3-D262-B346-B56E-61D3074BB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13D68-1806-1861-29AC-B026685EF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D37D54-0501-ABB8-902F-FF5172A67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6760D-337B-99C2-BD8A-5F8BFD60B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082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C52BC-4F35-12C8-FB01-FC372203F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9FB25-385C-235B-49A2-9A993F9F6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789CA-3ED5-D1D4-5FAF-4F69620B3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AA669-42E3-874E-7AB7-91577B474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1467C-A4F3-2777-FE91-0138849FD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65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E97D7-F3A2-FFB9-81EA-203179F46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99D80C-6027-EB7A-0850-1AA4ADCD00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D53B8-761A-0ED1-FEE8-2082F0319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D61D8-EE97-F50A-54D6-28587801A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DA80D-3210-BD05-258F-D9E4EF1A7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06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49961-0450-102A-BA14-AFC139A78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B07B6-35E2-8901-2E7B-25BEDC1AA8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3A07E3-5ADF-67AE-72D2-98CA185E40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972EAA-9542-F3AD-4406-D5ECF69F8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1BA42A-72C9-18E4-E76B-9CA3BE883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484A59-FB1A-5512-3304-F0B13EDD5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6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65883-A2DA-612B-AFFB-2BC905CF0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359BC7-D426-6CB1-CEF6-133E92AB7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29DD5-03CE-4FE9-2E3D-43C7E3FC3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9FD571-39AF-C544-E37F-DD1C46D2DB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FDDBD0-D6FE-7164-C42C-307F1822F9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A1C75-B1D3-A870-2EBD-92D17C976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C613DB-F6FE-B087-B08D-859422E65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B07FD0-4D84-BE60-710D-5081CD831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57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D7C70-6D95-357D-0274-642E05A87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6DF7D5-134D-0CFC-416F-61516122E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3FB9F0-187E-3DCB-3C61-6325540A6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6F7CFF-46A6-F545-6584-02318DD6F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89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E51999-1028-91F5-3095-62125AFC4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EE01B2-E463-8299-AFC1-DEC1F5248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8F4A32-A694-9AD0-8570-1999ADCEB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9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3BBFB-2B55-B0F5-9DC8-4E123FAFC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5F333-8DC2-5E7F-A0EF-400ADDBCE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461605-0E29-B6C9-57C3-B22A6B59A2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1A7099-E950-B727-1201-EFADEE01E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238B9E-BE57-227C-702A-FA48B764D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71C36A-8E35-75C3-D7EB-002D62BDD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65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7D482-F134-98C6-19C9-2FD463B83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988083-03F6-97A8-4573-144CD58465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0A1145-8635-6931-280E-0429270F24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52F89C-E550-CD9F-B66A-8A88F2D36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99FD-5D58-4293-83D5-D3362A33243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C0CC3D-7086-2C5E-90F0-DCB4464EA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33A132-6F96-B1BB-82E2-1FF614398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7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DDA7DB-5A7C-42E5-E830-136DA71AD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D194F2-6AA3-C409-4CB3-82D440C02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FCEEF-3D38-4E0D-A63D-37FC4F584D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F99FD-5D58-4293-83D5-D3362A332431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2A42F-106F-3128-DEE2-F46CB0A05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7C97A-FCC3-0D66-7FC6-86625EB8BD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CE516-DBB3-4F7E-9E82-DFDCC1C8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77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48F5C-6DDC-C459-4B16-A81B6FBA8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5671"/>
            <a:ext cx="12192000" cy="114045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Performance of Measles-Rubella Surveillance Indicators </a:t>
            </a:r>
            <a:br>
              <a:rPr lang="en-US" sz="2800" b="1" dirty="0"/>
            </a:br>
            <a:r>
              <a:rPr lang="en-US" sz="2400" dirty="0"/>
              <a:t>Central America, </a:t>
            </a:r>
            <a:r>
              <a:rPr lang="en-US" sz="2400"/>
              <a:t>Cuba, Mexico</a:t>
            </a:r>
            <a:r>
              <a:rPr lang="en-US" sz="2400" dirty="0"/>
              <a:t>, Haiti, and Dominican Republic, 2018-2022*</a:t>
            </a:r>
            <a:endParaRPr lang="en-US" sz="28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03330CF-8499-93E1-C4B6-688D4489A4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2672150"/>
              </p:ext>
            </p:extLst>
          </p:nvPr>
        </p:nvGraphicFramePr>
        <p:xfrm>
          <a:off x="6232526" y="3830034"/>
          <a:ext cx="5577306" cy="2578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ontent Placeholder 5">
            <a:extLst>
              <a:ext uri="{FF2B5EF4-FFF2-40B4-BE49-F238E27FC236}">
                <a16:creationId xmlns:a16="http://schemas.microsoft.com/office/drawing/2014/main" id="{EAF97801-6794-2B77-F20F-B1E5438846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7695693"/>
              </p:ext>
            </p:extLst>
          </p:nvPr>
        </p:nvGraphicFramePr>
        <p:xfrm>
          <a:off x="439035" y="3830034"/>
          <a:ext cx="5576280" cy="2577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F206CCD0-E0FC-E457-3686-DBFB555AA7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7065451"/>
              </p:ext>
            </p:extLst>
          </p:nvPr>
        </p:nvGraphicFramePr>
        <p:xfrm>
          <a:off x="6176685" y="1178936"/>
          <a:ext cx="5577840" cy="2578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5FFA96F6-B9C8-8B41-CFBF-68FF9A4EAA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2315210"/>
              </p:ext>
            </p:extLst>
          </p:nvPr>
        </p:nvGraphicFramePr>
        <p:xfrm>
          <a:off x="438255" y="1178936"/>
          <a:ext cx="5577840" cy="2578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DD0062EC-EE51-298A-07FC-49BB46C96115}"/>
              </a:ext>
            </a:extLst>
          </p:cNvPr>
          <p:cNvSpPr/>
          <p:nvPr/>
        </p:nvSpPr>
        <p:spPr>
          <a:xfrm>
            <a:off x="438255" y="6480277"/>
            <a:ext cx="547005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1200" i="1" dirty="0">
                <a:latin typeface="Calibri"/>
              </a:rPr>
              <a:t>Source</a:t>
            </a:r>
            <a:r>
              <a:rPr lang="en-US" altLang="en-US" sz="1200" dirty="0">
                <a:latin typeface="Calibri"/>
              </a:rPr>
              <a:t>:  ISIS and country reports |  </a:t>
            </a:r>
            <a:r>
              <a:rPr lang="en-US" sz="1200" dirty="0">
                <a:latin typeface="Calibri"/>
              </a:rPr>
              <a:t>* Data as of 3 March 2023.</a:t>
            </a:r>
            <a:endParaRPr lang="es-ES" sz="12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3496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6CA7676B86F74E856844E3FCBB414E" ma:contentTypeVersion="21" ma:contentTypeDescription="Create a new document." ma:contentTypeScope="" ma:versionID="43444863d93a8fa859bbce967ba93798">
  <xsd:schema xmlns:xsd="http://www.w3.org/2001/XMLSchema" xmlns:xs="http://www.w3.org/2001/XMLSchema" xmlns:p="http://schemas.microsoft.com/office/2006/metadata/properties" xmlns:ns2="57afcdac-b810-49c0-af1e-015628e7eb43" xmlns:ns3="73d0ba8d-d766-4bf6-bcf0-d2eb81301a02" xmlns:ns4="5e13aadc-de86-43ee-b386-40c01ba74c80" targetNamespace="http://schemas.microsoft.com/office/2006/metadata/properties" ma:root="true" ma:fieldsID="afb276f8eb590041fadab504fb268dc6" ns2:_="" ns3:_="" ns4:_="">
    <xsd:import namespace="57afcdac-b810-49c0-af1e-015628e7eb43"/>
    <xsd:import namespace="73d0ba8d-d766-4bf6-bcf0-d2eb81301a02"/>
    <xsd:import namespace="5e13aadc-de86-43ee-b386-40c01ba74c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fcdac-b810-49c0-af1e-015628e7eb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0f44cca-6aff-4d49-827c-e4b3bc2e3f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0ba8d-d766-4bf6-bcf0-d2eb81301a0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13aadc-de86-43ee-b386-40c01ba74c8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a3c86500-e530-4483-9b01-bc1e935aaf20}" ma:internalName="TaxCatchAll" ma:showField="CatchAllData" ma:web="73d0ba8d-d766-4bf6-bcf0-d2eb81301a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0A1F813-94A9-4261-A53C-2599D09950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3BF42A-124D-49A3-9243-6656FC3EC2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fcdac-b810-49c0-af1e-015628e7eb43"/>
    <ds:schemaRef ds:uri="73d0ba8d-d766-4bf6-bcf0-d2eb81301a02"/>
    <ds:schemaRef ds:uri="5e13aadc-de86-43ee-b386-40c01ba74c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65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Performance of Measles-Rubella Surveillance Indicators  Central America, Cuba, Mexico, Haiti, and Dominican Republic, 2018-2022*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of Measles-Rubella Surveillance Indicators  Central America, Mexico, Haiti and Dominican Republic, 2018-2022*</dc:title>
  <dc:creator>Pacis, Ms. Carmelita Lucia (WDC)</dc:creator>
  <cp:lastModifiedBy>Pacis, Ms. Carmelita Lucia (WDC)</cp:lastModifiedBy>
  <cp:revision>5</cp:revision>
  <dcterms:created xsi:type="dcterms:W3CDTF">2023-03-03T20:29:53Z</dcterms:created>
  <dcterms:modified xsi:type="dcterms:W3CDTF">2023-03-27T22:41:14Z</dcterms:modified>
</cp:coreProperties>
</file>