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13" autoAdjust="0"/>
    <p:restoredTop sz="94660"/>
  </p:normalViewPr>
  <p:slideViewPr>
    <p:cSldViewPr snapToGrid="0">
      <p:cViewPr>
        <p:scale>
          <a:sx n="70" d="100"/>
          <a:sy n="70" d="100"/>
        </p:scale>
        <p:origin x="32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dirty="0"/>
              <a:t>% de casos sospechosos con investigación adecuada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665902431475692E-2"/>
          <c:y val="0.218506263844679"/>
          <c:w val="0.93768753782209324"/>
          <c:h val="0.55331481171236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88</c:v>
                </c:pt>
                <c:pt idx="4">
                  <c:v>82</c:v>
                </c:pt>
                <c:pt idx="6">
                  <c:v>100</c:v>
                </c:pt>
                <c:pt idx="8">
                  <c:v>100</c:v>
                </c:pt>
                <c:pt idx="9">
                  <c:v>15</c:v>
                </c:pt>
                <c:pt idx="10">
                  <c:v>98</c:v>
                </c:pt>
                <c:pt idx="11">
                  <c:v>100</c:v>
                </c:pt>
                <c:pt idx="13">
                  <c:v>100</c:v>
                </c:pt>
                <c:pt idx="14">
                  <c:v>67</c:v>
                </c:pt>
                <c:pt idx="15">
                  <c:v>85</c:v>
                </c:pt>
                <c:pt idx="16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0-40B4-BF25-00991603F1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Sheet1!$C$2:$C$18</c:f>
              <c:numCache>
                <c:formatCode>General</c:formatCode>
                <c:ptCount val="17"/>
                <c:pt idx="1">
                  <c:v>50</c:v>
                </c:pt>
                <c:pt idx="2">
                  <c:v>83</c:v>
                </c:pt>
                <c:pt idx="3">
                  <c:v>91</c:v>
                </c:pt>
                <c:pt idx="4">
                  <c:v>85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2</c:v>
                </c:pt>
                <c:pt idx="10">
                  <c:v>100</c:v>
                </c:pt>
                <c:pt idx="11">
                  <c:v>100</c:v>
                </c:pt>
                <c:pt idx="12">
                  <c:v>75</c:v>
                </c:pt>
                <c:pt idx="13">
                  <c:v>100</c:v>
                </c:pt>
                <c:pt idx="14">
                  <c:v>83</c:v>
                </c:pt>
                <c:pt idx="15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10-40B4-BF25-00991603F1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3">
                  <c:v>50</c:v>
                </c:pt>
                <c:pt idx="4">
                  <c:v>33</c:v>
                </c:pt>
                <c:pt idx="8">
                  <c:v>20</c:v>
                </c:pt>
                <c:pt idx="10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10-40B4-BF25-00991603F1B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Sheet1!$E$2:$E$18</c:f>
              <c:numCache>
                <c:formatCode>General</c:formatCode>
                <c:ptCount val="17"/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10-40B4-BF25-00991603F1B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Sheet1!$F$2:$F$18</c:f>
              <c:numCache>
                <c:formatCode>General</c:formatCode>
                <c:ptCount val="17"/>
                <c:pt idx="2">
                  <c:v>100</c:v>
                </c:pt>
                <c:pt idx="3">
                  <c:v>20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10-40B4-BF25-00991603F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30613232"/>
        <c:axId val="942060800"/>
      </c:barChart>
      <c:catAx>
        <c:axId val="93061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060800"/>
        <c:crosses val="autoZero"/>
        <c:auto val="1"/>
        <c:lblAlgn val="ctr"/>
        <c:lblOffset val="100"/>
        <c:noMultiLvlLbl val="0"/>
      </c:catAx>
      <c:valAx>
        <c:axId val="942060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6132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b="0" i="0" baseline="0" dirty="0">
                <a:effectLst/>
              </a:rPr>
              <a:t>% de casos </a:t>
            </a:r>
            <a:r>
              <a:rPr lang="es-ES" sz="1600" b="0" i="0" baseline="0" dirty="0" err="1">
                <a:effectLst/>
              </a:rPr>
              <a:t>sospechsos</a:t>
            </a:r>
            <a:r>
              <a:rPr lang="es-ES" sz="1600" b="0" i="0" baseline="0" dirty="0">
                <a:effectLst/>
              </a:rPr>
              <a:t> con muestra de sangre adecuada</a:t>
            </a:r>
            <a:endParaRPr lang="en-US" sz="16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91</c:v>
                </c:pt>
                <c:pt idx="6">
                  <c:v>100</c:v>
                </c:pt>
                <c:pt idx="8">
                  <c:v>100</c:v>
                </c:pt>
                <c:pt idx="9">
                  <c:v>94</c:v>
                </c:pt>
                <c:pt idx="10">
                  <c:v>98</c:v>
                </c:pt>
                <c:pt idx="11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92</c:v>
                </c:pt>
                <c:pt idx="1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7-4A56-A8BB-5F88397635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Sheet1!$C$2:$C$18</c:f>
              <c:numCache>
                <c:formatCode>General</c:formatCode>
                <c:ptCount val="17"/>
                <c:pt idx="1">
                  <c:v>100</c:v>
                </c:pt>
                <c:pt idx="2">
                  <c:v>83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97</c:v>
                </c:pt>
                <c:pt idx="11">
                  <c:v>100</c:v>
                </c:pt>
                <c:pt idx="12">
                  <c:v>100</c:v>
                </c:pt>
                <c:pt idx="14">
                  <c:v>100</c:v>
                </c:pt>
                <c:pt idx="1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57-4A56-A8BB-5F88397635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3">
                  <c:v>100</c:v>
                </c:pt>
                <c:pt idx="4">
                  <c:v>83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7-4A56-A8BB-5F88397635E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Sheet1!$E$2:$E$18</c:f>
              <c:numCache>
                <c:formatCode>General</c:formatCode>
                <c:ptCount val="17"/>
                <c:pt idx="3">
                  <c:v>100</c:v>
                </c:pt>
                <c:pt idx="4">
                  <c:v>50</c:v>
                </c:pt>
                <c:pt idx="10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57-4A56-A8BB-5F88397635E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Sheet1!$F$2:$F$18</c:f>
              <c:numCache>
                <c:formatCode>General</c:formatCode>
                <c:ptCount val="17"/>
                <c:pt idx="3">
                  <c:v>60</c:v>
                </c:pt>
                <c:pt idx="4">
                  <c:v>100</c:v>
                </c:pt>
                <c:pt idx="8">
                  <c:v>100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57-4A56-A8BB-5F8839763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30613232"/>
        <c:axId val="942060800"/>
      </c:barChart>
      <c:catAx>
        <c:axId val="93061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060800"/>
        <c:crosses val="autoZero"/>
        <c:auto val="1"/>
        <c:lblAlgn val="ctr"/>
        <c:lblOffset val="100"/>
        <c:noMultiLvlLbl val="0"/>
      </c:catAx>
      <c:valAx>
        <c:axId val="942060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6132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b="0" i="0" baseline="0" dirty="0">
                <a:effectLst/>
              </a:rPr>
              <a:t>% de muestras de suero que llegan al laboratorio en &lt;= 5 días</a:t>
            </a:r>
            <a:endParaRPr lang="en-US" sz="1600" dirty="0">
              <a:effectLst/>
            </a:endParaRPr>
          </a:p>
        </c:rich>
      </c:tx>
      <c:layout>
        <c:manualLayout>
          <c:xMode val="edge"/>
          <c:yMode val="edge"/>
          <c:x val="0.11042231401402695"/>
          <c:y val="2.955082742316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1">
                  <c:v>75</c:v>
                </c:pt>
                <c:pt idx="3" formatCode="0">
                  <c:v>24</c:v>
                </c:pt>
                <c:pt idx="4">
                  <c:v>9</c:v>
                </c:pt>
                <c:pt idx="6" formatCode="0">
                  <c:v>25</c:v>
                </c:pt>
                <c:pt idx="10">
                  <c:v>12</c:v>
                </c:pt>
                <c:pt idx="13">
                  <c:v>100</c:v>
                </c:pt>
                <c:pt idx="15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B-4C93-B635-2E0C5CDE0D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Sheet1!$C$2:$C$18</c:f>
              <c:numCache>
                <c:formatCode>General</c:formatCode>
                <c:ptCount val="17"/>
                <c:pt idx="1">
                  <c:v>50</c:v>
                </c:pt>
                <c:pt idx="2" formatCode="0">
                  <c:v>60</c:v>
                </c:pt>
                <c:pt idx="4">
                  <c:v>8</c:v>
                </c:pt>
                <c:pt idx="5" formatCode="0">
                  <c:v>100</c:v>
                </c:pt>
                <c:pt idx="9" formatCode="0">
                  <c:v>2</c:v>
                </c:pt>
                <c:pt idx="10">
                  <c:v>7</c:v>
                </c:pt>
                <c:pt idx="12">
                  <c:v>50</c:v>
                </c:pt>
                <c:pt idx="1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B-4C93-B635-2E0C5CDE0D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Sheet1!$D$2:$D$18</c:f>
              <c:numCache>
                <c:formatCode>0</c:formatCode>
                <c:ptCount val="17"/>
                <c:pt idx="4" formatCode="General">
                  <c:v>25</c:v>
                </c:pt>
                <c:pt idx="8">
                  <c:v>100</c:v>
                </c:pt>
                <c:pt idx="10" formatCode="General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FB-4C93-B635-2E0C5CDE0DB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Sheet1!$E$2:$E$18</c:f>
              <c:numCache>
                <c:formatCode>0</c:formatCode>
                <c:ptCount val="17"/>
              </c:numCache>
            </c:numRef>
          </c:val>
          <c:extLst>
            <c:ext xmlns:c16="http://schemas.microsoft.com/office/drawing/2014/chart" uri="{C3380CC4-5D6E-409C-BE32-E72D297353CC}">
              <c16:uniqueId val="{00000003-28FB-4C93-B635-2E0C5CDE0DB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Sheet1!$F$2:$F$18</c:f>
              <c:numCache>
                <c:formatCode>0</c:formatCode>
                <c:ptCount val="17"/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FB-4C93-B635-2E0C5CDE0D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30613232"/>
        <c:axId val="942060800"/>
      </c:barChart>
      <c:catAx>
        <c:axId val="93061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060800"/>
        <c:crosses val="autoZero"/>
        <c:auto val="1"/>
        <c:lblAlgn val="ctr"/>
        <c:lblOffset val="100"/>
        <c:noMultiLvlLbl val="0"/>
      </c:catAx>
      <c:valAx>
        <c:axId val="942060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6132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b="0" i="0" baseline="0" dirty="0">
                <a:effectLst/>
              </a:rPr>
              <a:t>% de muestras de suero con resultados de laboratorio reportados &lt;=4 días</a:t>
            </a:r>
            <a:endParaRPr lang="en-US" sz="16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100</c:v>
                </c:pt>
                <c:pt idx="1">
                  <c:v>50</c:v>
                </c:pt>
                <c:pt idx="3">
                  <c:v>86</c:v>
                </c:pt>
                <c:pt idx="4">
                  <c:v>55</c:v>
                </c:pt>
                <c:pt idx="6">
                  <c:v>75</c:v>
                </c:pt>
                <c:pt idx="9">
                  <c:v>59</c:v>
                </c:pt>
                <c:pt idx="10">
                  <c:v>77</c:v>
                </c:pt>
                <c:pt idx="11">
                  <c:v>100</c:v>
                </c:pt>
                <c:pt idx="14">
                  <c:v>100</c:v>
                </c:pt>
                <c:pt idx="15">
                  <c:v>77</c:v>
                </c:pt>
                <c:pt idx="1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9A-4A28-BD5F-81AC269326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Sheet1!$C$2:$C$18</c:f>
              <c:numCache>
                <c:formatCode>General</c:formatCode>
                <c:ptCount val="17"/>
                <c:pt idx="1">
                  <c:v>100</c:v>
                </c:pt>
                <c:pt idx="2">
                  <c:v>100</c:v>
                </c:pt>
                <c:pt idx="3">
                  <c:v>97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74</c:v>
                </c:pt>
                <c:pt idx="10">
                  <c:v>83</c:v>
                </c:pt>
                <c:pt idx="11">
                  <c:v>100</c:v>
                </c:pt>
                <c:pt idx="12">
                  <c:v>75</c:v>
                </c:pt>
                <c:pt idx="14">
                  <c:v>100</c:v>
                </c:pt>
                <c:pt idx="1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9A-4A28-BD5F-81AC269326D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3">
                  <c:v>100</c:v>
                </c:pt>
                <c:pt idx="4">
                  <c:v>92</c:v>
                </c:pt>
                <c:pt idx="8">
                  <c:v>80</c:v>
                </c:pt>
                <c:pt idx="9">
                  <c:v>71</c:v>
                </c:pt>
                <c:pt idx="10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9A-4A28-BD5F-81AC269326D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Sheet1!$E$2:$E$18</c:f>
              <c:numCache>
                <c:formatCode>General</c:formatCode>
                <c:ptCount val="17"/>
                <c:pt idx="3">
                  <c:v>100</c:v>
                </c:pt>
                <c:pt idx="4">
                  <c:v>67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9A-4A28-BD5F-81AC269326D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AIA</c:v>
                </c:pt>
                <c:pt idx="1">
                  <c:v>ATG</c:v>
                </c:pt>
                <c:pt idx="2">
                  <c:v>BHS</c:v>
                </c:pt>
                <c:pt idx="3">
                  <c:v>BLZ</c:v>
                </c:pt>
                <c:pt idx="4">
                  <c:v>BRB</c:v>
                </c:pt>
                <c:pt idx="5">
                  <c:v>CUW</c:v>
                </c:pt>
                <c:pt idx="6">
                  <c:v>CYM</c:v>
                </c:pt>
                <c:pt idx="7">
                  <c:v>DMA</c:v>
                </c:pt>
                <c:pt idx="8">
                  <c:v>GRD</c:v>
                </c:pt>
                <c:pt idx="9">
                  <c:v>GUY</c:v>
                </c:pt>
                <c:pt idx="10">
                  <c:v>JAM</c:v>
                </c:pt>
                <c:pt idx="11">
                  <c:v>KNA</c:v>
                </c:pt>
                <c:pt idx="12">
                  <c:v>LCA</c:v>
                </c:pt>
                <c:pt idx="13">
                  <c:v>MSR</c:v>
                </c:pt>
                <c:pt idx="14">
                  <c:v>SUR</c:v>
                </c:pt>
                <c:pt idx="15">
                  <c:v>TTO</c:v>
                </c:pt>
                <c:pt idx="16">
                  <c:v>VCT</c:v>
                </c:pt>
              </c:strCache>
            </c:strRef>
          </c:cat>
          <c:val>
            <c:numRef>
              <c:f>Sheet1!$F$2:$F$18</c:f>
              <c:numCache>
                <c:formatCode>General</c:formatCode>
                <c:ptCount val="17"/>
                <c:pt idx="2">
                  <c:v>100</c:v>
                </c:pt>
                <c:pt idx="3">
                  <c:v>50</c:v>
                </c:pt>
                <c:pt idx="4">
                  <c:v>86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9A-4A28-BD5F-81AC26932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0613232"/>
        <c:axId val="942060800"/>
      </c:barChart>
      <c:catAx>
        <c:axId val="93061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2060800"/>
        <c:crosses val="autoZero"/>
        <c:auto val="1"/>
        <c:lblAlgn val="ctr"/>
        <c:lblOffset val="100"/>
        <c:noMultiLvlLbl val="0"/>
      </c:catAx>
      <c:valAx>
        <c:axId val="942060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6132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D278-452C-1716-0F71-01AD6FDD8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D0915-3AE1-7306-55BB-442F85E6F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58C59-EA8D-9805-7E3F-0C31FF6C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129E5-C9FD-CB4D-B5E7-2C3AC4C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8B47-A435-EB0D-29D7-1E23AE283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7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5F8B-2327-B85E-3164-32A374D9E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92FF9-7128-72D6-5C9B-3AB67D7A7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68A73-E739-C9FC-6F78-A015C5F61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E951B-2B79-2F10-2B51-20DC0AE1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91E7C-D26D-E025-29EB-A3439392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1787A1-E87E-DC75-3120-A1741D643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5AAC3-D262-B346-B56E-61D3074BB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13D68-1806-1861-29AC-B026685E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37D54-0501-ABB8-902F-FF5172A6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6760D-337B-99C2-BD8A-5F8BFD60B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8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C52BC-4F35-12C8-FB01-FC372203F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9FB25-385C-235B-49A2-9A993F9F6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789CA-3ED5-D1D4-5FAF-4F69620B3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AA669-42E3-874E-7AB7-91577B47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1467C-A4F3-2777-FE91-0138849F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6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97D7-F3A2-FFB9-81EA-203179F46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9D80C-6027-EB7A-0850-1AA4ADCD0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D53B8-761A-0ED1-FEE8-2082F0319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D61D8-EE97-F50A-54D6-28587801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DA80D-3210-BD05-258F-D9E4EF1A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0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49961-0450-102A-BA14-AFC139A78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B07B6-35E2-8901-2E7B-25BEDC1AA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A07E3-5ADF-67AE-72D2-98CA185E4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72EAA-9542-F3AD-4406-D5ECF69F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BA42A-72C9-18E4-E76B-9CA3BE88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84A59-FB1A-5512-3304-F0B13EDD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65883-A2DA-612B-AFFB-2BC905CF0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59BC7-D426-6CB1-CEF6-133E92AB7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29DD5-03CE-4FE9-2E3D-43C7E3FC3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FD571-39AF-C544-E37F-DD1C46D2D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FDDBD0-D6FE-7164-C42C-307F1822F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A1C75-B1D3-A870-2EBD-92D17C97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613DB-F6FE-B087-B08D-859422E65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B07FD0-4D84-BE60-710D-5081CD831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5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7C70-6D95-357D-0274-642E05A87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6DF7D5-134D-0CFC-416F-61516122E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FB9F0-187E-3DCB-3C61-6325540A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6F7CFF-46A6-F545-6584-02318DD6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8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E51999-1028-91F5-3095-62125AFC4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EE01B2-E463-8299-AFC1-DEC1F5248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F4A32-A694-9AD0-8570-1999ADCEB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3BBFB-2B55-B0F5-9DC8-4E123FAF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5F333-8DC2-5E7F-A0EF-400ADDBCE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61605-0E29-B6C9-57C3-B22A6B59A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A7099-E950-B727-1201-EFADEE01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38B9E-BE57-227C-702A-FA48B764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1C36A-8E35-75C3-D7EB-002D62BD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65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7D482-F134-98C6-19C9-2FD463B8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988083-03F6-97A8-4573-144CD5846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A1145-8635-6931-280E-0429270F2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52F89C-E550-CD9F-B66A-8A88F2D3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0CC3D-7086-2C5E-90F0-DCB4464E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3A132-6F96-B1BB-82E2-1FF614398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DDA7DB-5A7C-42E5-E830-136DA71AD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194F2-6AA3-C409-4CB3-82D440C02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FCEEF-3D38-4E0D-A63D-37FC4F584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F99FD-5D58-4293-83D5-D3362A332431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A42F-106F-3128-DEE2-F46CB0A05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7C97A-FCC3-0D66-7FC6-86625EB8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CE516-DBB3-4F7E-9E82-DFDCC1C8C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7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8F5C-6DDC-C459-4B16-A81B6FBA8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671"/>
            <a:ext cx="12192000" cy="1140450"/>
          </a:xfrm>
        </p:spPr>
        <p:txBody>
          <a:bodyPr>
            <a:normAutofit fontScale="90000"/>
          </a:bodyPr>
          <a:lstStyle/>
          <a:p>
            <a:pPr algn="ctr"/>
            <a:r>
              <a:rPr lang="es-419" altLang="en-US" sz="4000" dirty="0">
                <a:latin typeface="+mn-lt"/>
                <a:ea typeface="ＭＳ Ｐゴシック" pitchFamily="34" charset="-128"/>
              </a:rPr>
              <a:t>Indicadores de vigilancia integrada de sarampión  y rubéola</a:t>
            </a:r>
            <a:br>
              <a:rPr lang="es-419" sz="3600" b="1" dirty="0"/>
            </a:br>
            <a:r>
              <a:rPr lang="es-419" sz="3200" dirty="0"/>
              <a:t>Caribe no Latino, 2018-2022*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4876ED-5A9C-D7C2-2165-DED2180EEAE9}"/>
              </a:ext>
            </a:extLst>
          </p:cNvPr>
          <p:cNvSpPr/>
          <p:nvPr/>
        </p:nvSpPr>
        <p:spPr>
          <a:xfrm>
            <a:off x="438255" y="6480277"/>
            <a:ext cx="54700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419" altLang="en-US" sz="1200" i="1" dirty="0">
                <a:latin typeface="Calibri"/>
              </a:rPr>
              <a:t>Fuente</a:t>
            </a:r>
            <a:r>
              <a:rPr lang="es-419" altLang="en-US" sz="1200" dirty="0">
                <a:latin typeface="Calibri"/>
              </a:rPr>
              <a:t>:  ISIS e informe de los países |  </a:t>
            </a:r>
            <a:r>
              <a:rPr lang="es-419" sz="1200" dirty="0">
                <a:latin typeface="Calibri"/>
              </a:rPr>
              <a:t>*Datos hasta 3 de marzo del 2023.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8A4DF1DA-1132-248F-5BC6-10A2027922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427838"/>
              </p:ext>
            </p:extLst>
          </p:nvPr>
        </p:nvGraphicFramePr>
        <p:xfrm>
          <a:off x="365909" y="1091827"/>
          <a:ext cx="5577840" cy="2578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96AAF55E-68CC-DA8F-C807-5C499078CE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577442"/>
              </p:ext>
            </p:extLst>
          </p:nvPr>
        </p:nvGraphicFramePr>
        <p:xfrm>
          <a:off x="6137190" y="1105258"/>
          <a:ext cx="5577840" cy="2578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C27E9825-9F57-5429-FE77-C6345EE9B0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319206"/>
              </p:ext>
            </p:extLst>
          </p:nvPr>
        </p:nvGraphicFramePr>
        <p:xfrm>
          <a:off x="365909" y="3774483"/>
          <a:ext cx="5577840" cy="2578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4FAD54B3-3440-F8A5-3F37-07DC20059B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30032"/>
              </p:ext>
            </p:extLst>
          </p:nvPr>
        </p:nvGraphicFramePr>
        <p:xfrm>
          <a:off x="6137190" y="3771582"/>
          <a:ext cx="5577840" cy="2578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8640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B6C872-DE11-4FBE-89D6-4F516D98E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9091CD-8507-473D-A906-1FA31A05D5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75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Indicadores de vigilancia integrada de sarampión  y rubéola Caribe no Latino, 2018-2022*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of Measles-Rubella Surveillance Indicators  Central America, Mexico, Haiti and Dominican Republic, 2018-2022*</dc:title>
  <dc:creator>Pacis, Ms. Carmelita Lucia (WDC)</dc:creator>
  <cp:lastModifiedBy>Pacis, Ms. Carmelita Lucia (WDC)</cp:lastModifiedBy>
  <cp:revision>13</cp:revision>
  <dcterms:created xsi:type="dcterms:W3CDTF">2023-03-03T20:29:53Z</dcterms:created>
  <dcterms:modified xsi:type="dcterms:W3CDTF">2023-03-31T16:49:03Z</dcterms:modified>
</cp:coreProperties>
</file>