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47214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6B8913-75EC-4682-9137-A64FD9172E96}" v="3" dt="2023-11-09T22:02:02.2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paciscar_paho_org/Documents/Microsoft%20Teams%20Chat%20Files/src-SUSPECTED-mrcases_by_age_class_yearly_sublvl_def=2018-2023-26oct2023%20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paciscar_paho_org/Documents/Microsoft%20Teams%20Chat%20Files/src-SUSPECTED-mrcases_by_age_class_yearly_sublvl_def=2018-2023-26oct2023%20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paciscar_paho_org/Documents/Microsoft%20Teams%20Chat%20Files/src-SUSPECTED-mrcases_by_age_class_yearly_sublvl_def=2018-2023-26oct2023%20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paciscar_paho_org/Documents/Microsoft%20Teams%20Chat%20Files/src-SUSPECTED-mrcases_by_age_class_yearly_sublvl_def=2018-2023-26oct2023%20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paciscar_paho_org/Documents/Microsoft%20Teams%20Chat%20Files/src-SUSPECTED-mrcases_by_age_class_yearly_sublvl_def=2018-2023-26oct2023%20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[src-SUSPECTED-mrcases_by_age_class_yearly_sublvl_def=2018-2023-26oct2023 1.xlsx]Table9!PivotTable6</c:name>
    <c:fmtId val="-1"/>
  </c:pivotSource>
  <c:chart>
    <c:title>
      <c:tx>
        <c:strRef>
          <c:f>'[src-SUSPECTED-mrcases_by_age_class_yearly_sublvl_def=2018-2023-26oct2023 1.xlsx]Table9'!$H$2</c:f>
          <c:strCache>
            <c:ptCount val="1"/>
            <c:pt idx="0">
              <c:v>2018</c:v>
            </c:pt>
          </c:strCache>
        </c:strRef>
      </c:tx>
      <c:layout>
        <c:manualLayout>
          <c:xMode val="edge"/>
          <c:yMode val="edge"/>
          <c:x val="0.48197962154294033"/>
          <c:y val="0.108507972656301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18216896468727437"/>
          <c:y val="0.1977311192632332"/>
          <c:w val="0.74805189744295064"/>
          <c:h val="0.425386765177776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'[src-SUSPECTED-mrcases_by_age_class_yearly_sublvl_def=2018-2023-26oct2023 1.xlsx]Table9'!$H$2</c:f>
              <c:strCache>
                <c:ptCount val="1"/>
                <c:pt idx="0">
                  <c:v>Cases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'[src-SUSPECTED-mrcases_by_age_class_yearly_sublvl_def=2018-2023-26oct2023 1.xlsx]Table9'!$H$2</c:f>
              <c:strCache>
                <c:ptCount val="7"/>
                <c:pt idx="0">
                  <c:v>&lt;1y</c:v>
                </c:pt>
                <c:pt idx="1">
                  <c:v>1y-4y</c:v>
                </c:pt>
                <c:pt idx="2">
                  <c:v>5y-9y</c:v>
                </c:pt>
                <c:pt idx="3">
                  <c:v>10y-19y</c:v>
                </c:pt>
                <c:pt idx="4">
                  <c:v>20y-29y</c:v>
                </c:pt>
                <c:pt idx="5">
                  <c:v>30y-39y</c:v>
                </c:pt>
                <c:pt idx="6">
                  <c:v>≥40y</c:v>
                </c:pt>
              </c:strCache>
            </c:strRef>
          </c:cat>
          <c:val>
            <c:numRef>
              <c:f>'[src-SUSPECTED-mrcases_by_age_class_yearly_sublvl_def=2018-2023-26oct2023 1.xlsx]Table9'!$H$2</c:f>
              <c:numCache>
                <c:formatCode>General</c:formatCode>
                <c:ptCount val="7"/>
                <c:pt idx="0">
                  <c:v>8007</c:v>
                </c:pt>
                <c:pt idx="1">
                  <c:v>10521</c:v>
                </c:pt>
                <c:pt idx="2">
                  <c:v>3660</c:v>
                </c:pt>
                <c:pt idx="3">
                  <c:v>2676</c:v>
                </c:pt>
                <c:pt idx="4">
                  <c:v>1193</c:v>
                </c:pt>
                <c:pt idx="5">
                  <c:v>761</c:v>
                </c:pt>
                <c:pt idx="6">
                  <c:v>756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7E-40C0-B71E-7510685363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552387471"/>
        <c:axId val="753347903"/>
      </c:barChart>
      <c:lineChart>
        <c:grouping val="standard"/>
        <c:varyColors val="0"/>
        <c:ser>
          <c:idx val="1"/>
          <c:order val="1"/>
          <c:tx>
            <c:strRef>
              <c:f>'[src-SUSPECTED-mrcases_by_age_class_yearly_sublvl_def=2018-2023-26oct2023 1.xlsx]Table9'!$H$2</c:f>
              <c:strCache>
                <c:ptCount val="1"/>
                <c:pt idx="0">
                  <c:v>Rate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'[src-SUSPECTED-mrcases_by_age_class_yearly_sublvl_def=2018-2023-26oct2023 1.xlsx]Table9'!$H$2</c:f>
              <c:strCache>
                <c:ptCount val="7"/>
                <c:pt idx="0">
                  <c:v>&lt;1y</c:v>
                </c:pt>
                <c:pt idx="1">
                  <c:v>1y-4y</c:v>
                </c:pt>
                <c:pt idx="2">
                  <c:v>5y-9y</c:v>
                </c:pt>
                <c:pt idx="3">
                  <c:v>10y-19y</c:v>
                </c:pt>
                <c:pt idx="4">
                  <c:v>20y-29y</c:v>
                </c:pt>
                <c:pt idx="5">
                  <c:v>30y-39y</c:v>
                </c:pt>
                <c:pt idx="6">
                  <c:v>≥40y</c:v>
                </c:pt>
              </c:strCache>
            </c:strRef>
          </c:cat>
          <c:val>
            <c:numRef>
              <c:f>'[src-SUSPECTED-mrcases_by_age_class_yearly_sublvl_def=2018-2023-26oct2023 1.xlsx]Table9'!$H$2</c:f>
              <c:numCache>
                <c:formatCode>0.00</c:formatCode>
                <c:ptCount val="7"/>
                <c:pt idx="0">
                  <c:v>69.154125086313115</c:v>
                </c:pt>
                <c:pt idx="1">
                  <c:v>22.543210069120512</c:v>
                </c:pt>
                <c:pt idx="2">
                  <c:v>6.1686920876107987</c:v>
                </c:pt>
                <c:pt idx="3">
                  <c:v>2.2384169701048875</c:v>
                </c:pt>
                <c:pt idx="4">
                  <c:v>0.97674791413558903</c:v>
                </c:pt>
                <c:pt idx="5">
                  <c:v>0.69468633328240481</c:v>
                </c:pt>
                <c:pt idx="6">
                  <c:v>0.24242148355348689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7E-40C0-B71E-7510685363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2389391"/>
        <c:axId val="940708703"/>
      </c:lineChart>
      <c:catAx>
        <c:axId val="552387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3347903"/>
        <c:crosses val="autoZero"/>
        <c:auto val="1"/>
        <c:lblAlgn val="ctr"/>
        <c:lblOffset val="100"/>
        <c:noMultiLvlLbl val="0"/>
      </c:catAx>
      <c:valAx>
        <c:axId val="75334790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387471"/>
        <c:crosses val="autoZero"/>
        <c:crossBetween val="between"/>
      </c:valAx>
      <c:valAx>
        <c:axId val="940708703"/>
        <c:scaling>
          <c:orientation val="minMax"/>
        </c:scaling>
        <c:delete val="0"/>
        <c:axPos val="r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389391"/>
        <c:crosses val="max"/>
        <c:crossBetween val="between"/>
      </c:valAx>
      <c:catAx>
        <c:axId val="55238939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40708703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855113062790227"/>
          <c:y val="0.86511865751739991"/>
          <c:w val="0.33280550158502914"/>
          <c:h val="8.38514857528299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[src-SUSPECTED-mrcases_by_age_class_yearly_sublvl_def=2018-2023-26oct2023 1.xlsx]Table9!PivotTable6</c:name>
    <c:fmtId val="-1"/>
  </c:pivotSource>
  <c:chart>
    <c:title>
      <c:tx>
        <c:strRef>
          <c:f>'[src-SUSPECTED-mrcases_by_age_class_yearly_sublvl_def=2018-2023-26oct2023 1.xlsx]Table9'!$H$2</c:f>
          <c:strCache>
            <c:ptCount val="1"/>
            <c:pt idx="0">
              <c:v>2019</c:v>
            </c:pt>
          </c:strCache>
        </c:strRef>
      </c:tx>
      <c:layout>
        <c:manualLayout>
          <c:xMode val="edge"/>
          <c:yMode val="edge"/>
          <c:x val="0.48197962154294033"/>
          <c:y val="0.108507972656301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18216896468727437"/>
          <c:y val="0.1977311192632332"/>
          <c:w val="0.74805189744295064"/>
          <c:h val="0.425386765177776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'[src-SUSPECTED-mrcases_by_age_class_yearly_sublvl_def=2018-2023-26oct2023 1.xlsx]Table9'!$H$2</c:f>
              <c:strCache>
                <c:ptCount val="1"/>
                <c:pt idx="0">
                  <c:v>Cases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'[src-SUSPECTED-mrcases_by_age_class_yearly_sublvl_def=2018-2023-26oct2023 1.xlsx]Table9'!$H$2</c:f>
              <c:strCache>
                <c:ptCount val="7"/>
                <c:pt idx="0">
                  <c:v>&lt;1y</c:v>
                </c:pt>
                <c:pt idx="1">
                  <c:v>1y-4y</c:v>
                </c:pt>
                <c:pt idx="2">
                  <c:v>5y-9y</c:v>
                </c:pt>
                <c:pt idx="3">
                  <c:v>10y-19y</c:v>
                </c:pt>
                <c:pt idx="4">
                  <c:v>20y-29y</c:v>
                </c:pt>
                <c:pt idx="5">
                  <c:v>30y-39y</c:v>
                </c:pt>
                <c:pt idx="6">
                  <c:v>≥40y</c:v>
                </c:pt>
              </c:strCache>
            </c:strRef>
          </c:cat>
          <c:val>
            <c:numRef>
              <c:f>'[src-SUSPECTED-mrcases_by_age_class_yearly_sublvl_def=2018-2023-26oct2023 1.xlsx]Table9'!$H$2</c:f>
              <c:numCache>
                <c:formatCode>General</c:formatCode>
                <c:ptCount val="7"/>
                <c:pt idx="0">
                  <c:v>5540</c:v>
                </c:pt>
                <c:pt idx="1">
                  <c:v>7581</c:v>
                </c:pt>
                <c:pt idx="2">
                  <c:v>3147</c:v>
                </c:pt>
                <c:pt idx="3">
                  <c:v>2225</c:v>
                </c:pt>
                <c:pt idx="4">
                  <c:v>1339</c:v>
                </c:pt>
                <c:pt idx="5">
                  <c:v>833</c:v>
                </c:pt>
                <c:pt idx="6">
                  <c:v>866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88-44B7-9FDB-8F0D24FB9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552387471"/>
        <c:axId val="753347903"/>
      </c:barChart>
      <c:lineChart>
        <c:grouping val="standard"/>
        <c:varyColors val="0"/>
        <c:ser>
          <c:idx val="1"/>
          <c:order val="1"/>
          <c:tx>
            <c:strRef>
              <c:f>'[src-SUSPECTED-mrcases_by_age_class_yearly_sublvl_def=2018-2023-26oct2023 1.xlsx]Table9'!$H$2</c:f>
              <c:strCache>
                <c:ptCount val="1"/>
                <c:pt idx="0">
                  <c:v>Rate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'[src-SUSPECTED-mrcases_by_age_class_yearly_sublvl_def=2018-2023-26oct2023 1.xlsx]Table9'!$H$2</c:f>
              <c:strCache>
                <c:ptCount val="7"/>
                <c:pt idx="0">
                  <c:v>&lt;1y</c:v>
                </c:pt>
                <c:pt idx="1">
                  <c:v>1y-4y</c:v>
                </c:pt>
                <c:pt idx="2">
                  <c:v>5y-9y</c:v>
                </c:pt>
                <c:pt idx="3">
                  <c:v>10y-19y</c:v>
                </c:pt>
                <c:pt idx="4">
                  <c:v>20y-29y</c:v>
                </c:pt>
                <c:pt idx="5">
                  <c:v>30y-39y</c:v>
                </c:pt>
                <c:pt idx="6">
                  <c:v>≥40y</c:v>
                </c:pt>
              </c:strCache>
            </c:strRef>
          </c:cat>
          <c:val>
            <c:numRef>
              <c:f>'[src-SUSPECTED-mrcases_by_age_class_yearly_sublvl_def=2018-2023-26oct2023 1.xlsx]Table9'!$H$2</c:f>
              <c:numCache>
                <c:formatCode>0.00</c:formatCode>
                <c:ptCount val="7"/>
                <c:pt idx="0">
                  <c:v>47.774077251027855</c:v>
                </c:pt>
                <c:pt idx="1">
                  <c:v>16.278074955414048</c:v>
                </c:pt>
                <c:pt idx="2">
                  <c:v>5.3346952543046005</c:v>
                </c:pt>
                <c:pt idx="3">
                  <c:v>1.8640212030945771</c:v>
                </c:pt>
                <c:pt idx="4">
                  <c:v>1.093916640512882</c:v>
                </c:pt>
                <c:pt idx="5">
                  <c:v>0.74940508436893294</c:v>
                </c:pt>
                <c:pt idx="6">
                  <c:v>0.27302698562154143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888-44B7-9FDB-8F0D24FB9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2389391"/>
        <c:axId val="940708703"/>
      </c:lineChart>
      <c:catAx>
        <c:axId val="552387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3347903"/>
        <c:crosses val="autoZero"/>
        <c:auto val="1"/>
        <c:lblAlgn val="ctr"/>
        <c:lblOffset val="100"/>
        <c:noMultiLvlLbl val="0"/>
      </c:catAx>
      <c:valAx>
        <c:axId val="75334790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387471"/>
        <c:crosses val="autoZero"/>
        <c:crossBetween val="between"/>
      </c:valAx>
      <c:valAx>
        <c:axId val="940708703"/>
        <c:scaling>
          <c:orientation val="minMax"/>
        </c:scaling>
        <c:delete val="0"/>
        <c:axPos val="r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389391"/>
        <c:crosses val="max"/>
        <c:crossBetween val="between"/>
      </c:valAx>
      <c:catAx>
        <c:axId val="55238939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40708703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855113062790227"/>
          <c:y val="0.86511865751739991"/>
          <c:w val="0.33280550158502914"/>
          <c:h val="8.38514857528299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[src-SUSPECTED-mrcases_by_age_class_yearly_sublvl_def=2018-2023-26oct2023 1.xlsx]Table9!PivotTable6</c:name>
    <c:fmtId val="-1"/>
  </c:pivotSource>
  <c:chart>
    <c:title>
      <c:tx>
        <c:strRef>
          <c:f>'[src-SUSPECTED-mrcases_by_age_class_yearly_sublvl_def=2018-2023-26oct2023 1.xlsx]Table9'!$H$2</c:f>
          <c:strCache>
            <c:ptCount val="1"/>
            <c:pt idx="0">
              <c:v>2020</c:v>
            </c:pt>
          </c:strCache>
        </c:strRef>
      </c:tx>
      <c:layout>
        <c:manualLayout>
          <c:xMode val="edge"/>
          <c:yMode val="edge"/>
          <c:x val="0.48197962154294033"/>
          <c:y val="0.108507972656301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18216896468727437"/>
          <c:y val="0.1977311192632332"/>
          <c:w val="0.74805189744295064"/>
          <c:h val="0.425386765177776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'[src-SUSPECTED-mrcases_by_age_class_yearly_sublvl_def=2018-2023-26oct2023 1.xlsx]Table9'!$H$2</c:f>
              <c:strCache>
                <c:ptCount val="1"/>
                <c:pt idx="0">
                  <c:v>Cases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'[src-SUSPECTED-mrcases_by_age_class_yearly_sublvl_def=2018-2023-26oct2023 1.xlsx]Table9'!$H$2</c:f>
              <c:strCache>
                <c:ptCount val="7"/>
                <c:pt idx="0">
                  <c:v>&lt;1y</c:v>
                </c:pt>
                <c:pt idx="1">
                  <c:v>1y-4y</c:v>
                </c:pt>
                <c:pt idx="2">
                  <c:v>5y-9y</c:v>
                </c:pt>
                <c:pt idx="3">
                  <c:v>10y-19y</c:v>
                </c:pt>
                <c:pt idx="4">
                  <c:v>20y-29y</c:v>
                </c:pt>
                <c:pt idx="5">
                  <c:v>30y-39y</c:v>
                </c:pt>
                <c:pt idx="6">
                  <c:v>≥40y</c:v>
                </c:pt>
              </c:strCache>
            </c:strRef>
          </c:cat>
          <c:val>
            <c:numRef>
              <c:f>'[src-SUSPECTED-mrcases_by_age_class_yearly_sublvl_def=2018-2023-26oct2023 1.xlsx]Table9'!$H$2</c:f>
              <c:numCache>
                <c:formatCode>General</c:formatCode>
                <c:ptCount val="7"/>
                <c:pt idx="0">
                  <c:v>1620</c:v>
                </c:pt>
                <c:pt idx="1">
                  <c:v>1925</c:v>
                </c:pt>
                <c:pt idx="2">
                  <c:v>890</c:v>
                </c:pt>
                <c:pt idx="3">
                  <c:v>774</c:v>
                </c:pt>
                <c:pt idx="4">
                  <c:v>535</c:v>
                </c:pt>
                <c:pt idx="5">
                  <c:v>369</c:v>
                </c:pt>
                <c:pt idx="6">
                  <c:v>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7C-4087-A9F2-89D1DBF8CC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552387471"/>
        <c:axId val="753347903"/>
      </c:barChart>
      <c:lineChart>
        <c:grouping val="standard"/>
        <c:varyColors val="0"/>
        <c:ser>
          <c:idx val="1"/>
          <c:order val="1"/>
          <c:tx>
            <c:strRef>
              <c:f>'[src-SUSPECTED-mrcases_by_age_class_yearly_sublvl_def=2018-2023-26oct2023 1.xlsx]Table9'!$H$2</c:f>
              <c:strCache>
                <c:ptCount val="1"/>
                <c:pt idx="0">
                  <c:v>Rate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'[src-SUSPECTED-mrcases_by_age_class_yearly_sublvl_def=2018-2023-26oct2023 1.xlsx]Table9'!$H$2</c:f>
              <c:strCache>
                <c:ptCount val="7"/>
                <c:pt idx="0">
                  <c:v>&lt;1y</c:v>
                </c:pt>
                <c:pt idx="1">
                  <c:v>1y-4y</c:v>
                </c:pt>
                <c:pt idx="2">
                  <c:v>5y-9y</c:v>
                </c:pt>
                <c:pt idx="3">
                  <c:v>10y-19y</c:v>
                </c:pt>
                <c:pt idx="4">
                  <c:v>20y-29y</c:v>
                </c:pt>
                <c:pt idx="5">
                  <c:v>30y-39y</c:v>
                </c:pt>
                <c:pt idx="6">
                  <c:v>≥40y</c:v>
                </c:pt>
              </c:strCache>
            </c:strRef>
          </c:cat>
          <c:val>
            <c:numRef>
              <c:f>'[src-SUSPECTED-mrcases_by_age_class_yearly_sublvl_def=2018-2023-26oct2023 1.xlsx]Table9'!$H$2</c:f>
              <c:numCache>
                <c:formatCode>0.00</c:formatCode>
                <c:ptCount val="7"/>
                <c:pt idx="0">
                  <c:v>13.99096511836486</c:v>
                </c:pt>
                <c:pt idx="1">
                  <c:v>4.1547245315116426</c:v>
                </c:pt>
                <c:pt idx="2">
                  <c:v>1.5209992315535905</c:v>
                </c:pt>
                <c:pt idx="3">
                  <c:v>0.65184858743105734</c:v>
                </c:pt>
                <c:pt idx="4">
                  <c:v>0.43825416579015836</c:v>
                </c:pt>
                <c:pt idx="5">
                  <c:v>0.32823897840003385</c:v>
                </c:pt>
                <c:pt idx="6">
                  <c:v>0.11688650038233543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A7C-4087-A9F2-89D1DBF8CC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2389391"/>
        <c:axId val="940708703"/>
      </c:lineChart>
      <c:catAx>
        <c:axId val="552387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3347903"/>
        <c:crosses val="autoZero"/>
        <c:auto val="1"/>
        <c:lblAlgn val="ctr"/>
        <c:lblOffset val="100"/>
        <c:noMultiLvlLbl val="0"/>
      </c:catAx>
      <c:valAx>
        <c:axId val="75334790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387471"/>
        <c:crosses val="autoZero"/>
        <c:crossBetween val="between"/>
      </c:valAx>
      <c:valAx>
        <c:axId val="940708703"/>
        <c:scaling>
          <c:orientation val="minMax"/>
        </c:scaling>
        <c:delete val="0"/>
        <c:axPos val="r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389391"/>
        <c:crosses val="max"/>
        <c:crossBetween val="between"/>
      </c:valAx>
      <c:catAx>
        <c:axId val="55238939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40708703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855113062790227"/>
          <c:y val="0.86511865751739991"/>
          <c:w val="0.33280550158502914"/>
          <c:h val="8.38514857528299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[src-SUSPECTED-mrcases_by_age_class_yearly_sublvl_def=2018-2023-26oct2023 1.xlsx]Table9!PivotTable6</c:name>
    <c:fmtId val="-1"/>
  </c:pivotSource>
  <c:chart>
    <c:title>
      <c:tx>
        <c:strRef>
          <c:f>'[src-SUSPECTED-mrcases_by_age_class_yearly_sublvl_def=2018-2023-26oct2023 1.xlsx]Table9'!$H$2</c:f>
          <c:strCache>
            <c:ptCount val="1"/>
            <c:pt idx="0">
              <c:v>2021</c:v>
            </c:pt>
          </c:strCache>
        </c:strRef>
      </c:tx>
      <c:layout>
        <c:manualLayout>
          <c:xMode val="edge"/>
          <c:yMode val="edge"/>
          <c:x val="0.48197962154294033"/>
          <c:y val="0.108507972656301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18216896468727437"/>
          <c:y val="0.1977311192632332"/>
          <c:w val="0.74805189744295064"/>
          <c:h val="0.425386765177776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'[src-SUSPECTED-mrcases_by_age_class_yearly_sublvl_def=2018-2023-26oct2023 1.xlsx]Table9'!$H$2</c:f>
              <c:strCache>
                <c:ptCount val="1"/>
                <c:pt idx="0">
                  <c:v>Cases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'[src-SUSPECTED-mrcases_by_age_class_yearly_sublvl_def=2018-2023-26oct2023 1.xlsx]Table9'!$H$2</c:f>
              <c:strCache>
                <c:ptCount val="7"/>
                <c:pt idx="0">
                  <c:v>&lt;1y</c:v>
                </c:pt>
                <c:pt idx="1">
                  <c:v>1y-4y</c:v>
                </c:pt>
                <c:pt idx="2">
                  <c:v>5y-9y</c:v>
                </c:pt>
                <c:pt idx="3">
                  <c:v>10y-19y</c:v>
                </c:pt>
                <c:pt idx="4">
                  <c:v>20y-29y</c:v>
                </c:pt>
                <c:pt idx="5">
                  <c:v>30y-39y</c:v>
                </c:pt>
                <c:pt idx="6">
                  <c:v>≥40y</c:v>
                </c:pt>
              </c:strCache>
            </c:strRef>
          </c:cat>
          <c:val>
            <c:numRef>
              <c:f>'[src-SUSPECTED-mrcases_by_age_class_yearly_sublvl_def=2018-2023-26oct2023 1.xlsx]Table9'!$H$2</c:f>
              <c:numCache>
                <c:formatCode>General</c:formatCode>
                <c:ptCount val="7"/>
                <c:pt idx="0">
                  <c:v>1362</c:v>
                </c:pt>
                <c:pt idx="1">
                  <c:v>1963</c:v>
                </c:pt>
                <c:pt idx="2">
                  <c:v>786</c:v>
                </c:pt>
                <c:pt idx="3">
                  <c:v>673</c:v>
                </c:pt>
                <c:pt idx="4">
                  <c:v>316</c:v>
                </c:pt>
                <c:pt idx="5">
                  <c:v>255</c:v>
                </c:pt>
                <c:pt idx="6">
                  <c:v>260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96-47C7-87FF-FFE8A05CD0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552387471"/>
        <c:axId val="753347903"/>
      </c:barChart>
      <c:lineChart>
        <c:grouping val="standard"/>
        <c:varyColors val="0"/>
        <c:ser>
          <c:idx val="1"/>
          <c:order val="1"/>
          <c:tx>
            <c:strRef>
              <c:f>'[src-SUSPECTED-mrcases_by_age_class_yearly_sublvl_def=2018-2023-26oct2023 1.xlsx]Table9'!$H$2</c:f>
              <c:strCache>
                <c:ptCount val="1"/>
                <c:pt idx="0">
                  <c:v>Rate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'[src-SUSPECTED-mrcases_by_age_class_yearly_sublvl_def=2018-2023-26oct2023 1.xlsx]Table9'!$H$2</c:f>
              <c:strCache>
                <c:ptCount val="7"/>
                <c:pt idx="0">
                  <c:v>&lt;1y</c:v>
                </c:pt>
                <c:pt idx="1">
                  <c:v>1y-4y</c:v>
                </c:pt>
                <c:pt idx="2">
                  <c:v>5y-9y</c:v>
                </c:pt>
                <c:pt idx="3">
                  <c:v>10y-19y</c:v>
                </c:pt>
                <c:pt idx="4">
                  <c:v>20y-29y</c:v>
                </c:pt>
                <c:pt idx="5">
                  <c:v>30y-39y</c:v>
                </c:pt>
                <c:pt idx="6">
                  <c:v>≥40y</c:v>
                </c:pt>
              </c:strCache>
            </c:strRef>
          </c:cat>
          <c:val>
            <c:numRef>
              <c:f>'[src-SUSPECTED-mrcases_by_age_class_yearly_sublvl_def=2018-2023-26oct2023 1.xlsx]Table9'!$H$2</c:f>
              <c:numCache>
                <c:formatCode>0.00</c:formatCode>
                <c:ptCount val="7"/>
                <c:pt idx="0">
                  <c:v>13.097765878877397</c:v>
                </c:pt>
                <c:pt idx="1">
                  <c:v>4.5456651137651098</c:v>
                </c:pt>
                <c:pt idx="2">
                  <c:v>1.3843123071968653</c:v>
                </c:pt>
                <c:pt idx="3">
                  <c:v>0.57869678438618966</c:v>
                </c:pt>
                <c:pt idx="4">
                  <c:v>0.27416293014477339</c:v>
                </c:pt>
                <c:pt idx="5">
                  <c:v>0.23423082102651682</c:v>
                </c:pt>
                <c:pt idx="6">
                  <c:v>8.4481821317851341E-2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196-47C7-87FF-FFE8A05CD0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2389391"/>
        <c:axId val="940708703"/>
      </c:lineChart>
      <c:catAx>
        <c:axId val="552387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3347903"/>
        <c:crosses val="autoZero"/>
        <c:auto val="1"/>
        <c:lblAlgn val="ctr"/>
        <c:lblOffset val="100"/>
        <c:noMultiLvlLbl val="0"/>
      </c:catAx>
      <c:valAx>
        <c:axId val="75334790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387471"/>
        <c:crosses val="autoZero"/>
        <c:crossBetween val="between"/>
      </c:valAx>
      <c:valAx>
        <c:axId val="940708703"/>
        <c:scaling>
          <c:orientation val="minMax"/>
        </c:scaling>
        <c:delete val="0"/>
        <c:axPos val="r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389391"/>
        <c:crosses val="max"/>
        <c:crossBetween val="between"/>
      </c:valAx>
      <c:catAx>
        <c:axId val="55238939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40708703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855113062790227"/>
          <c:y val="0.86511865751739991"/>
          <c:w val="0.33280550158502914"/>
          <c:h val="8.38514857528299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[src-SUSPECTED-mrcases_by_age_class_yearly_sublvl_def=2018-2023-26oct2023 1.xlsx]Table9!PivotTable6</c:name>
    <c:fmtId val="-1"/>
  </c:pivotSource>
  <c:chart>
    <c:title>
      <c:tx>
        <c:strRef>
          <c:f>'[src-SUSPECTED-mrcases_by_age_class_yearly_sublvl_def=2018-2023-26oct2023 1.xlsx]Table9'!$H$2</c:f>
          <c:strCache>
            <c:ptCount val="1"/>
            <c:pt idx="0">
              <c:v>2022</c:v>
            </c:pt>
          </c:strCache>
        </c:strRef>
      </c:tx>
      <c:layout>
        <c:manualLayout>
          <c:xMode val="edge"/>
          <c:yMode val="edge"/>
          <c:x val="0.48197962154294033"/>
          <c:y val="0.108507972656301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18216896468727437"/>
          <c:y val="0.1977311192632332"/>
          <c:w val="0.74805189744295064"/>
          <c:h val="0.425386765177776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'[src-SUSPECTED-mrcases_by_age_class_yearly_sublvl_def=2018-2023-26oct2023 1.xlsx]Table9'!$H$2</c:f>
              <c:strCache>
                <c:ptCount val="1"/>
                <c:pt idx="0">
                  <c:v>Cases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'[src-SUSPECTED-mrcases_by_age_class_yearly_sublvl_def=2018-2023-26oct2023 1.xlsx]Table9'!$H$2</c:f>
              <c:strCache>
                <c:ptCount val="7"/>
                <c:pt idx="0">
                  <c:v>&lt;1y</c:v>
                </c:pt>
                <c:pt idx="1">
                  <c:v>1y-4y</c:v>
                </c:pt>
                <c:pt idx="2">
                  <c:v>5y-9y</c:v>
                </c:pt>
                <c:pt idx="3">
                  <c:v>10y-19y</c:v>
                </c:pt>
                <c:pt idx="4">
                  <c:v>20y-29y</c:v>
                </c:pt>
                <c:pt idx="5">
                  <c:v>30y-39y</c:v>
                </c:pt>
                <c:pt idx="6">
                  <c:v>≥40y</c:v>
                </c:pt>
              </c:strCache>
            </c:strRef>
          </c:cat>
          <c:val>
            <c:numRef>
              <c:f>'[src-SUSPECTED-mrcases_by_age_class_yearly_sublvl_def=2018-2023-26oct2023 1.xlsx]Table9'!$H$2</c:f>
              <c:numCache>
                <c:formatCode>General</c:formatCode>
                <c:ptCount val="7"/>
                <c:pt idx="0">
                  <c:v>1780</c:v>
                </c:pt>
                <c:pt idx="1">
                  <c:v>3673</c:v>
                </c:pt>
                <c:pt idx="2">
                  <c:v>1803</c:v>
                </c:pt>
                <c:pt idx="3">
                  <c:v>1212</c:v>
                </c:pt>
                <c:pt idx="4">
                  <c:v>674</c:v>
                </c:pt>
                <c:pt idx="5">
                  <c:v>424</c:v>
                </c:pt>
                <c:pt idx="6">
                  <c:v>363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6D-4630-AC47-1E2D4E59C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552387471"/>
        <c:axId val="753347903"/>
      </c:barChart>
      <c:lineChart>
        <c:grouping val="standard"/>
        <c:varyColors val="0"/>
        <c:ser>
          <c:idx val="1"/>
          <c:order val="1"/>
          <c:tx>
            <c:strRef>
              <c:f>'[src-SUSPECTED-mrcases_by_age_class_yearly_sublvl_def=2018-2023-26oct2023 1.xlsx]Table9'!$H$2</c:f>
              <c:strCache>
                <c:ptCount val="1"/>
                <c:pt idx="0">
                  <c:v>Rate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'[src-SUSPECTED-mrcases_by_age_class_yearly_sublvl_def=2018-2023-26oct2023 1.xlsx]Table9'!$H$2</c:f>
              <c:strCache>
                <c:ptCount val="7"/>
                <c:pt idx="0">
                  <c:v>&lt;1y</c:v>
                </c:pt>
                <c:pt idx="1">
                  <c:v>1y-4y</c:v>
                </c:pt>
                <c:pt idx="2">
                  <c:v>5y-9y</c:v>
                </c:pt>
                <c:pt idx="3">
                  <c:v>10y-19y</c:v>
                </c:pt>
                <c:pt idx="4">
                  <c:v>20y-29y</c:v>
                </c:pt>
                <c:pt idx="5">
                  <c:v>30y-39y</c:v>
                </c:pt>
                <c:pt idx="6">
                  <c:v>≥40y</c:v>
                </c:pt>
              </c:strCache>
            </c:strRef>
          </c:cat>
          <c:val>
            <c:numRef>
              <c:f>'[src-SUSPECTED-mrcases_by_age_class_yearly_sublvl_def=2018-2023-26oct2023 1.xlsx]Table9'!$H$2</c:f>
              <c:numCache>
                <c:formatCode>0.00</c:formatCode>
                <c:ptCount val="7"/>
                <c:pt idx="0">
                  <c:v>25.306309417401845</c:v>
                </c:pt>
                <c:pt idx="1">
                  <c:v>12.712965755794036</c:v>
                </c:pt>
                <c:pt idx="2">
                  <c:v>4.7301610996325927</c:v>
                </c:pt>
                <c:pt idx="3">
                  <c:v>1.5773564289722841</c:v>
                </c:pt>
                <c:pt idx="4">
                  <c:v>0.88994159619634206</c:v>
                </c:pt>
                <c:pt idx="5">
                  <c:v>0.6114530300854143</c:v>
                </c:pt>
                <c:pt idx="6">
                  <c:v>0.21531367566531126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06D-4630-AC47-1E2D4E59C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2389391"/>
        <c:axId val="940708703"/>
      </c:lineChart>
      <c:catAx>
        <c:axId val="552387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3347903"/>
        <c:crosses val="autoZero"/>
        <c:auto val="1"/>
        <c:lblAlgn val="ctr"/>
        <c:lblOffset val="100"/>
        <c:noMultiLvlLbl val="0"/>
      </c:catAx>
      <c:valAx>
        <c:axId val="75334790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387471"/>
        <c:crosses val="autoZero"/>
        <c:crossBetween val="between"/>
      </c:valAx>
      <c:valAx>
        <c:axId val="940708703"/>
        <c:scaling>
          <c:orientation val="minMax"/>
        </c:scaling>
        <c:delete val="0"/>
        <c:axPos val="r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389391"/>
        <c:crosses val="max"/>
        <c:crossBetween val="between"/>
      </c:valAx>
      <c:catAx>
        <c:axId val="55238939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40708703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855113062790227"/>
          <c:y val="0.86511865751739991"/>
          <c:w val="0.33280550158502914"/>
          <c:h val="8.38514857528299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D5840-D234-532E-7444-7D919CB4C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92BC24-1E75-F036-6CBE-E1C682B23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6260E-05F8-078C-B75C-DAB0D4D04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2CA9-3CAC-4E7F-BFCD-DC4E5375AA84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BB4E7-19AF-0A5D-A9CB-80449CED0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723B-0BF2-0297-C28F-40F4B999B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0E8-3FC4-4C7F-A663-939FA29A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98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07DEE-4472-FBF1-E722-2F52D7E41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9567B3-DDA2-E38D-0B36-3A77F89A79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E0883-ECCB-D1B1-CE6A-35133689B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2CA9-3CAC-4E7F-BFCD-DC4E5375AA84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B80A1-7BC3-A2A7-D535-0D0382C1B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47D6E-C1E8-EE11-7126-07CE65670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0E8-3FC4-4C7F-A663-939FA29A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5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855619-1638-9513-5055-FCB73D2F70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25356F-2199-4819-06C3-1020A0E37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104DD-F9A0-17B8-2FDA-55B3593A3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2CA9-3CAC-4E7F-BFCD-DC4E5375AA84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73F97-37D0-410B-E6C4-47126BF52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068FB-E8CC-D9D4-DF1E-4145DDA7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0E8-3FC4-4C7F-A663-939FA29A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07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838421" y="6356352"/>
            <a:ext cx="2743121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 defTabSz="685663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859" y="6356352"/>
            <a:ext cx="4114284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 defTabSz="685663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838420" y="611654"/>
            <a:ext cx="10515163" cy="858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ctr">
              <a:defRPr sz="2850" b="1">
                <a:solidFill>
                  <a:srgbClr val="00AAF0"/>
                </a:solidFill>
              </a:defRPr>
            </a:lvl1pPr>
          </a:lstStyle>
          <a:p>
            <a:pPr lvl="0"/>
            <a:r>
              <a:rPr lang="en-US" altLang="x-none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759536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F355C-ABFD-2D36-0FBA-BA689B2DF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EE798-A64B-4397-F641-B6B0D4099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167CE-72F5-E485-AC00-31FAD3DF4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2CA9-3CAC-4E7F-BFCD-DC4E5375AA84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AEF93-8088-7635-0250-2618B6AD4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ED2F7-CF94-C573-3EF9-C983848AB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0E8-3FC4-4C7F-A663-939FA29A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0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A0FF4-8958-211F-3B44-CC5337F96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01EF4F-662D-24B8-CD75-99B6EC23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C5E00-07D6-93EB-032B-F6CE56FC7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2CA9-3CAC-4E7F-BFCD-DC4E5375AA84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9B909-F4E5-D070-E30B-6D80416E5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1DA79-86A7-1348-86BA-BE7483F4D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0E8-3FC4-4C7F-A663-939FA29A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6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C6193-7AD1-0746-1123-BE254A74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C1EEC-2447-4EEF-04F8-B116636E7C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53812-858B-5A86-0716-71CFACAC3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A0EB73-6EF2-DEE0-9ED7-6FF7CE50A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2CA9-3CAC-4E7F-BFCD-DC4E5375AA84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FD2840-B439-BEBF-FB49-20F67E768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80EBD-B742-A1D6-EC66-7353B356E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0E8-3FC4-4C7F-A663-939FA29A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957C9-9B78-3665-4FE0-1A30C4A45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34B0B0-74C9-B007-A036-92C3B4230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A108F5-7A01-5AA9-07B0-0C1649909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4A11B3-9ED0-94AF-DA8F-81C4E2338E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02DF8B-6DD2-A097-6D84-E94B4DDA7D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C4649A-EB6A-EBF1-C714-E1CECE7B5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2CA9-3CAC-4E7F-BFCD-DC4E5375AA84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FFCDF9-D00C-4660-7F46-ACB808564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6F700E-C744-D304-BB3F-7365FF8E9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0E8-3FC4-4C7F-A663-939FA29A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8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4746B-23F3-F7A3-831A-D56134845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5C3A8C-97BD-65A7-CF55-5B6CE62BC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2CA9-3CAC-4E7F-BFCD-DC4E5375AA84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0EB09-753A-F4FD-FE6C-CBBED9D4C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2C01B2-0565-0578-A62D-8617CD799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0E8-3FC4-4C7F-A663-939FA29A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50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5ED40B-3391-09F1-2FDD-30C43AD9B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2CA9-3CAC-4E7F-BFCD-DC4E5375AA84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643727-9564-D919-3BA0-A78236D9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151DF3-9F7F-92EC-7851-49063A2D8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0E8-3FC4-4C7F-A663-939FA29A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47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0CA92-D877-3F06-58E8-B9C28A7ED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9A2DB-AA35-6BD2-6257-A566D9B87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C05CCF-419B-8CB3-0891-FC4BC3CF1E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6034D9-68F2-5FA2-2FDC-56164771E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2CA9-3CAC-4E7F-BFCD-DC4E5375AA84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68AC19-5981-8263-510A-0E21E1504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D268C-1EB9-685A-C7F6-AB395B3AC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0E8-3FC4-4C7F-A663-939FA29A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2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465ED-75A6-BB32-FB32-57628C192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A8633C-3FD3-888E-E8E4-B9F81147AD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D3986E-AA95-7760-F1A4-6F33F79061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BB1B6-AE63-1651-BB37-79CC06BAD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2CA9-3CAC-4E7F-BFCD-DC4E5375AA84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6D055-1689-3BDF-8DA5-238215507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73341-0817-1FE3-B32E-AC4D351BC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0E8-3FC4-4C7F-A663-939FA29A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3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A71DDA-BB1E-539C-B98F-EE55D3AF7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B9D40-7EF2-DD40-0C0F-17B11CFA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47CBA-8E8C-1B68-4C0F-43BF021A2F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82CA9-3CAC-4E7F-BFCD-DC4E5375AA84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5F9E5-8668-563A-F750-19678A45CC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2AD81-12CA-A8CE-8F95-FB3CFDAFC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A70E8-3FC4-4C7F-A663-939FA29A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0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2467786-3D73-78B8-17F1-4F6F62725F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3812749"/>
              </p:ext>
            </p:extLst>
          </p:nvPr>
        </p:nvGraphicFramePr>
        <p:xfrm>
          <a:off x="178789" y="1478331"/>
          <a:ext cx="3917950" cy="2555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93BB7600-AD5E-EB92-6786-6E4094F4A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075" y="123526"/>
            <a:ext cx="11761557" cy="85838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ea typeface="Ebrima" panose="02000000000000000000" pitchFamily="2" charset="0"/>
                <a:cs typeface="Calibri" panose="020F0502020204030204" pitchFamily="34" charset="0"/>
              </a:rPr>
              <a:t>There are no changes in age pattern among the measles and rubella reported cases in the Americas</a:t>
            </a:r>
            <a:endParaRPr lang="en-US" sz="28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49EE7D-49FE-A66A-41F1-B9E4FD371D9C}"/>
              </a:ext>
            </a:extLst>
          </p:cNvPr>
          <p:cNvSpPr txBox="1"/>
          <p:nvPr/>
        </p:nvSpPr>
        <p:spPr>
          <a:xfrm>
            <a:off x="323257" y="1096023"/>
            <a:ext cx="112408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Ebrima" panose="02000000000000000000" pitchFamily="2" charset="0"/>
                <a:cs typeface="Calibri" panose="020F0502020204030204" pitchFamily="34" charset="0"/>
              </a:rPr>
              <a:t>Distribution of suspected measles and rubella cases and incidence rate by age group, 2018-2022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2467786-3D73-78B8-17F1-4F6F62725F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1255256"/>
              </p:ext>
            </p:extLst>
          </p:nvPr>
        </p:nvGraphicFramePr>
        <p:xfrm>
          <a:off x="4137025" y="1478331"/>
          <a:ext cx="3917950" cy="2555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2467786-3D73-78B8-17F1-4F6F62725F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5682800"/>
              </p:ext>
            </p:extLst>
          </p:nvPr>
        </p:nvGraphicFramePr>
        <p:xfrm>
          <a:off x="8283787" y="1481037"/>
          <a:ext cx="3616960" cy="2555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2467786-3D73-78B8-17F1-4F6F62725F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4744132"/>
              </p:ext>
            </p:extLst>
          </p:nvPr>
        </p:nvGraphicFramePr>
        <p:xfrm>
          <a:off x="219075" y="4020507"/>
          <a:ext cx="3917950" cy="2555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2467786-3D73-78B8-17F1-4F6F62725F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3234466"/>
              </p:ext>
            </p:extLst>
          </p:nvPr>
        </p:nvGraphicFramePr>
        <p:xfrm>
          <a:off x="4365837" y="4020507"/>
          <a:ext cx="3917950" cy="2555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FB99766-2576-0025-65E6-E644E414FB1D}"/>
              </a:ext>
            </a:extLst>
          </p:cNvPr>
          <p:cNvSpPr txBox="1"/>
          <p:nvPr/>
        </p:nvSpPr>
        <p:spPr>
          <a:xfrm rot="10800000" flipH="1" flipV="1">
            <a:off x="274312" y="6499608"/>
            <a:ext cx="99578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Source:  Only countries reporting case by case surveillance data to CIM/PAHO| *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as of epidemiological week 43 of 2023.</a:t>
            </a:r>
            <a:endParaRPr kumimoji="0" lang="en-US" sz="11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254478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There are no changes in age pattern among the measles and rubella reported cases in the Americas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se observan cambios en el patrón de la edad de los casos notificados de sarampión y rubeola en las Américas</dc:title>
  <dc:creator>Bravo, Ms. Pamela (WDC)</dc:creator>
  <cp:lastModifiedBy>Pacis, Ms. Carmelita Lucia (WDC)</cp:lastModifiedBy>
  <cp:revision>4</cp:revision>
  <dcterms:created xsi:type="dcterms:W3CDTF">2023-11-09T20:58:48Z</dcterms:created>
  <dcterms:modified xsi:type="dcterms:W3CDTF">2023-11-11T02:41:08Z</dcterms:modified>
</cp:coreProperties>
</file>