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905038550565286E-2"/>
          <c:y val="2.7207497443673519E-2"/>
          <c:w val="0.92019892236700518"/>
          <c:h val="0.87878995619164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'MMR1 2019-2020'!$E$2</c:f>
              <c:strCache>
                <c:ptCount val="1"/>
                <c:pt idx="0">
                  <c:v>Relative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5624-4D54-A35F-F3A0731F384C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5624-4D54-A35F-F3A0731F384C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5624-4D54-A35F-F3A0731F384C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5624-4D54-A35F-F3A0731F384C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5624-4D54-A35F-F3A0731F384C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5624-4D54-A35F-F3A0731F384C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5624-4D54-A35F-F3A0731F384C}"/>
              </c:ext>
            </c:extLst>
          </c:dPt>
          <c:dLbls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0.3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624-4D54-A35F-F3A0731F3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'MMR1 2019-2020'!$B$3:$B$40</c:f>
              <c:strCache>
                <c:ptCount val="38"/>
                <c:pt idx="0">
                  <c:v>MEX</c:v>
                </c:pt>
                <c:pt idx="1">
                  <c:v>HTI</c:v>
                </c:pt>
                <c:pt idx="2">
                  <c:v>VGB</c:v>
                </c:pt>
                <c:pt idx="3">
                  <c:v>GUY</c:v>
                </c:pt>
                <c:pt idx="4">
                  <c:v>BHS</c:v>
                </c:pt>
                <c:pt idx="5">
                  <c:v>KNA</c:v>
                </c:pt>
                <c:pt idx="6">
                  <c:v>USA</c:v>
                </c:pt>
                <c:pt idx="7">
                  <c:v>VCT</c:v>
                </c:pt>
                <c:pt idx="8">
                  <c:v>CAN</c:v>
                </c:pt>
                <c:pt idx="9">
                  <c:v>CRI</c:v>
                </c:pt>
                <c:pt idx="10">
                  <c:v>DMA</c:v>
                </c:pt>
                <c:pt idx="11">
                  <c:v>URY</c:v>
                </c:pt>
                <c:pt idx="12">
                  <c:v>TCA</c:v>
                </c:pt>
                <c:pt idx="13">
                  <c:v>JAM</c:v>
                </c:pt>
                <c:pt idx="14">
                  <c:v>NIC</c:v>
                </c:pt>
                <c:pt idx="15">
                  <c:v>GTM</c:v>
                </c:pt>
                <c:pt idx="16">
                  <c:v>CUB</c:v>
                </c:pt>
                <c:pt idx="17">
                  <c:v>ECU</c:v>
                </c:pt>
                <c:pt idx="18">
                  <c:v>CHL</c:v>
                </c:pt>
                <c:pt idx="19">
                  <c:v>COL</c:v>
                </c:pt>
                <c:pt idx="20">
                  <c:v>BOL</c:v>
                </c:pt>
                <c:pt idx="21">
                  <c:v>LCA</c:v>
                </c:pt>
                <c:pt idx="22">
                  <c:v>HND</c:v>
                </c:pt>
                <c:pt idx="23">
                  <c:v>ATG</c:v>
                </c:pt>
                <c:pt idx="24">
                  <c:v>BMU</c:v>
                </c:pt>
                <c:pt idx="25">
                  <c:v>AIA</c:v>
                </c:pt>
                <c:pt idx="26">
                  <c:v>PER</c:v>
                </c:pt>
                <c:pt idx="27">
                  <c:v>PRY</c:v>
                </c:pt>
                <c:pt idx="28">
                  <c:v>ARG</c:v>
                </c:pt>
                <c:pt idx="29">
                  <c:v>BRB</c:v>
                </c:pt>
                <c:pt idx="30">
                  <c:v>GRD</c:v>
                </c:pt>
                <c:pt idx="31">
                  <c:v>BRA</c:v>
                </c:pt>
                <c:pt idx="32">
                  <c:v>SLV</c:v>
                </c:pt>
                <c:pt idx="33">
                  <c:v>DOM</c:v>
                </c:pt>
                <c:pt idx="34">
                  <c:v>BLZ</c:v>
                </c:pt>
                <c:pt idx="35">
                  <c:v>PAN</c:v>
                </c:pt>
                <c:pt idx="36">
                  <c:v>VEN</c:v>
                </c:pt>
                <c:pt idx="37">
                  <c:v>SUR</c:v>
                </c:pt>
              </c:strCache>
            </c:strRef>
          </c:cat>
          <c:val>
            <c:numRef>
              <c:f>'MMR1 2019-2020'!$E$3:$E$40</c:f>
              <c:numCache>
                <c:formatCode>0</c:formatCode>
                <c:ptCount val="38"/>
                <c:pt idx="0">
                  <c:v>42.575342465753423</c:v>
                </c:pt>
                <c:pt idx="1">
                  <c:v>19.300000000000004</c:v>
                </c:pt>
                <c:pt idx="2">
                  <c:v>17.67857142857142</c:v>
                </c:pt>
                <c:pt idx="3">
                  <c:v>8.020408163265305</c:v>
                </c:pt>
                <c:pt idx="4">
                  <c:v>4.4698795180722817</c:v>
                </c:pt>
                <c:pt idx="5">
                  <c:v>2.1752577319587623</c:v>
                </c:pt>
                <c:pt idx="6">
                  <c:v>0.33185840707964287</c:v>
                </c:pt>
                <c:pt idx="7">
                  <c:v>0</c:v>
                </c:pt>
                <c:pt idx="8">
                  <c:v>0</c:v>
                </c:pt>
                <c:pt idx="9">
                  <c:v>-0.11578947368420993</c:v>
                </c:pt>
                <c:pt idx="10">
                  <c:v>-0.33695652173913293</c:v>
                </c:pt>
                <c:pt idx="11">
                  <c:v>-0.53125000000000533</c:v>
                </c:pt>
                <c:pt idx="12">
                  <c:v>-0.74999999999999889</c:v>
                </c:pt>
                <c:pt idx="13">
                  <c:v>-0.95744680851064434</c:v>
                </c:pt>
                <c:pt idx="14">
                  <c:v>-1.4568965517241361</c:v>
                </c:pt>
                <c:pt idx="15">
                  <c:v>-1.7666666666666706</c:v>
                </c:pt>
                <c:pt idx="16">
                  <c:v>-2.2000000000000028</c:v>
                </c:pt>
                <c:pt idx="17">
                  <c:v>-2.9879518072289204</c:v>
                </c:pt>
                <c:pt idx="18">
                  <c:v>-4.3368421052631625</c:v>
                </c:pt>
                <c:pt idx="19">
                  <c:v>-4.7368421052631584</c:v>
                </c:pt>
                <c:pt idx="20">
                  <c:v>-5.7974683544303778</c:v>
                </c:pt>
                <c:pt idx="21">
                  <c:v>-6.8749999999999938</c:v>
                </c:pt>
                <c:pt idx="22">
                  <c:v>-7.6741573033707846</c:v>
                </c:pt>
                <c:pt idx="23">
                  <c:v>-8.2474226804123703</c:v>
                </c:pt>
                <c:pt idx="24">
                  <c:v>-8.4629629629629637</c:v>
                </c:pt>
                <c:pt idx="25">
                  <c:v>-9.0909090909090917</c:v>
                </c:pt>
                <c:pt idx="26">
                  <c:v>-9.3058823529411718</c:v>
                </c:pt>
                <c:pt idx="27">
                  <c:v>-9.5333333333333403</c:v>
                </c:pt>
                <c:pt idx="28">
                  <c:v>-10.116279069767446</c:v>
                </c:pt>
                <c:pt idx="29">
                  <c:v>-11.50495049504951</c:v>
                </c:pt>
                <c:pt idx="30">
                  <c:v>-11.893617021276604</c:v>
                </c:pt>
                <c:pt idx="31">
                  <c:v>-12.692307692307688</c:v>
                </c:pt>
                <c:pt idx="32">
                  <c:v>-13.451219512195124</c:v>
                </c:pt>
                <c:pt idx="33">
                  <c:v>-14.322916666666666</c:v>
                </c:pt>
                <c:pt idx="34">
                  <c:v>-14.739583333333339</c:v>
                </c:pt>
                <c:pt idx="35">
                  <c:v>-18.020618556701034</c:v>
                </c:pt>
                <c:pt idx="36">
                  <c:v>-18.096774193548384</c:v>
                </c:pt>
                <c:pt idx="37">
                  <c:v>-22.364705882352947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624-4D54-A35F-F3A0731F3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433706191"/>
        <c:axId val="1433709935"/>
      </c:barChart>
      <c:catAx>
        <c:axId val="143370619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9935"/>
        <c:crosses val="autoZero"/>
        <c:auto val="1"/>
        <c:lblAlgn val="ctr"/>
        <c:lblOffset val="100"/>
        <c:tickLblSkip val="1"/>
        <c:noMultiLvlLbl val="0"/>
      </c:catAx>
      <c:valAx>
        <c:axId val="143370993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variation</a:t>
                </a:r>
              </a:p>
            </c:rich>
          </c:tx>
          <c:layout>
            <c:manualLayout>
              <c:xMode val="edge"/>
              <c:yMode val="edge"/>
              <c:x val="4.8639779440523105E-3"/>
              <c:y val="0.407394783572927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7061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3409-0D54-40A8-A1F2-1112DEBC3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1B61-BC10-4A6C-818F-274A80765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977EB-598B-4974-AA2F-2651A0FD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0958A-4FAA-4E1C-862D-D91857BA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23DD-6BCC-40FD-A775-B881FA89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E87E-C5E1-445C-B47F-CFD5CFCE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BA9B2-140F-4E20-B37F-68B68227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85B74-9104-4A97-9F49-B6ADE013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EC1A5-0ABF-4375-82FB-704A6199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A832-5174-419F-893A-E54B955C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F5AD0-03CF-4167-966A-BE2F72177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E149D-9DD1-42EB-9926-F66438A27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0E6A-C815-457B-9F7D-9B29B9A1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CDAE4-F9D9-459E-9285-02B40661E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27F-49AF-4AFF-9471-6C4139E6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9B37-6A9F-438D-9571-95D5031C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CA9D-888D-43E3-B712-3B73A5388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DCF60-E6B2-4F3C-B1A3-9356585D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5C467-1035-4C2E-B4BC-33F811A2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65C98-DEEA-482D-A058-4DA1F9A7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532C-EEEC-4103-A3DA-EF836E65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3542-94A8-4D81-8670-29470131B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2006-0F0E-49DC-829E-C5A97AED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5DC6E-478C-4A09-8EBF-4A1B6E35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46000-6F20-4003-A0A7-8E96D058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FA674-BCC4-4E9C-BC74-7BA63F7B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AB13E-E1FA-404E-97A2-F524848D9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C4C41-9C0B-4F64-B340-6CCA1F51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9BC60-235B-4946-87D6-70E9CBD2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1312-F259-470A-B9D7-08721335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FB500-6457-4A91-A72F-499174A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5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DFB7-B746-4653-B616-BAC53ED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243B0-C5F2-4647-987E-2C4D34CE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9ABA8-77E8-49F9-B0D4-9D73502E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82851-DBD6-4DCE-A46F-F991AF1E8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AC45E-47B1-4CB8-90E1-B65B11499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F3A21-0AAE-4763-B514-D43297E4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8F62F3-FBB8-4D99-9BE1-D9BBDDD4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75146-D8F6-40D1-A4BF-53C15BCA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9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9CA-D161-4783-8FEC-D8EB47F3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C5AF7-D4C9-4AB5-9CEB-3E3D9D926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3E6AC-0C23-4DAD-8F02-E4298F90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0EDB0-0541-4D2B-BCF3-BE806AE4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CE06-E1CC-4C19-BE43-9572342A0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1C8F2-8250-4A0C-8BCA-61106F64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662D5-8EF7-4C27-9D53-A3B2B2A7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5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E92D-FD3C-4C9E-9C95-7D846A93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E42CC-9A43-498D-A5DA-41A4F06E3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FA035-D772-46BC-80CC-8BE3CFB2F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BA32D-3724-4097-BE88-C11B37E5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4BB6F-A483-4B7B-A8F6-D70243C3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56824-3ACE-40C9-B77B-86435280A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2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1305-36EF-4FAB-9BF1-A6E86F83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F0714-8A80-4B1B-92C0-A54BFFBCE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2000-D67B-4B14-A094-8B7A17C43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9E7E-E331-48BA-A1E4-F3B4CB71E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3DE5-709E-4704-A1F8-867E4964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B5A62-914D-4F47-9582-7DACD69C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B350-EF7C-45B3-9FEC-483572B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BD8E7-F120-497E-AE70-914BA834B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EFBC-0A89-4D15-AA4C-0152BC280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4103-93C9-4504-86B4-02DBBDEDB50C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CDE37-FCBE-4DF6-8C8C-4BA768396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6D04-2D5A-4C9B-BCC1-A8AF5099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E371-99BB-40BC-9143-1A97F8A60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1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F55CA-997E-4E57-B723-412EFA845BFD}"/>
              </a:ext>
            </a:extLst>
          </p:cNvPr>
          <p:cNvSpPr txBox="1"/>
          <p:nvPr/>
        </p:nvSpPr>
        <p:spPr>
          <a:xfrm>
            <a:off x="250613" y="68724"/>
            <a:ext cx="11268484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2917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Percent variation of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MMR1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Vaccination Coverage between Countries.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EA8B00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Americas, 2019-2020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800178-FB14-4DCE-88B4-09C4365C099A}"/>
              </a:ext>
            </a:extLst>
          </p:cNvPr>
          <p:cNvSpPr/>
          <p:nvPr/>
        </p:nvSpPr>
        <p:spPr>
          <a:xfrm>
            <a:off x="704786" y="6353534"/>
            <a:ext cx="63805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Country reports through the PAHO-WHO/UNICEF electronic Joint Reporting Form (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2021.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17EFADE-E571-4E20-AC4C-2E5711A248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666291"/>
              </p:ext>
            </p:extLst>
          </p:nvPr>
        </p:nvGraphicFramePr>
        <p:xfrm>
          <a:off x="250613" y="1391690"/>
          <a:ext cx="9378332" cy="4667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7F4E9A1-4596-4008-A778-0D01EBF38E8B}"/>
              </a:ext>
            </a:extLst>
          </p:cNvPr>
          <p:cNvSpPr/>
          <p:nvPr/>
        </p:nvSpPr>
        <p:spPr>
          <a:xfrm>
            <a:off x="7701280" y="1717312"/>
            <a:ext cx="142240" cy="94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2E9E12-521D-42DF-A8D2-F211A57D5B31}"/>
              </a:ext>
            </a:extLst>
          </p:cNvPr>
          <p:cNvSpPr/>
          <p:nvPr/>
        </p:nvSpPr>
        <p:spPr>
          <a:xfrm>
            <a:off x="5388186" y="1717312"/>
            <a:ext cx="142240" cy="945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77D397-11ED-4EC7-92D6-75C5D2E95E49}"/>
              </a:ext>
            </a:extLst>
          </p:cNvPr>
          <p:cNvSpPr txBox="1"/>
          <p:nvPr/>
        </p:nvSpPr>
        <p:spPr>
          <a:xfrm>
            <a:off x="5579771" y="1641479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Positive % variation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D91996-E7F6-416C-B005-444E786E8A92}"/>
              </a:ext>
            </a:extLst>
          </p:cNvPr>
          <p:cNvSpPr txBox="1"/>
          <p:nvPr/>
        </p:nvSpPr>
        <p:spPr>
          <a:xfrm>
            <a:off x="7930846" y="1641478"/>
            <a:ext cx="13561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Negative % variation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A67801A-AAB9-4037-A043-B9DF7EA77DD2}"/>
              </a:ext>
            </a:extLst>
          </p:cNvPr>
          <p:cNvSpPr/>
          <p:nvPr/>
        </p:nvSpPr>
        <p:spPr>
          <a:xfrm>
            <a:off x="9608783" y="4412534"/>
            <a:ext cx="711200" cy="684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D489BF-DD7B-4342-90AC-39F993E3A9A7}"/>
              </a:ext>
            </a:extLst>
          </p:cNvPr>
          <p:cNvSpPr txBox="1"/>
          <p:nvPr/>
        </p:nvSpPr>
        <p:spPr>
          <a:xfrm>
            <a:off x="9604900" y="4529283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78FC7F0B-963F-409A-88E1-C0731A98B347}"/>
              </a:ext>
            </a:extLst>
          </p:cNvPr>
          <p:cNvSpPr/>
          <p:nvPr/>
        </p:nvSpPr>
        <p:spPr>
          <a:xfrm>
            <a:off x="10431246" y="4274203"/>
            <a:ext cx="406402" cy="119210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DA170A-E23C-4770-BA8A-80022BA70EDE}"/>
              </a:ext>
            </a:extLst>
          </p:cNvPr>
          <p:cNvSpPr txBox="1"/>
          <p:nvPr/>
        </p:nvSpPr>
        <p:spPr>
          <a:xfrm>
            <a:off x="10688318" y="4339088"/>
            <a:ext cx="1476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Suriname</a:t>
            </a:r>
          </a:p>
          <a:p>
            <a:r>
              <a:rPr lang="en-US" sz="1200" dirty="0"/>
              <a:t>Venezuela</a:t>
            </a:r>
          </a:p>
          <a:p>
            <a:r>
              <a:rPr lang="en-US" sz="1200" dirty="0"/>
              <a:t>Panama </a:t>
            </a:r>
          </a:p>
          <a:p>
            <a:r>
              <a:rPr lang="en-US" sz="1200" dirty="0"/>
              <a:t>Belize </a:t>
            </a:r>
            <a:br>
              <a:rPr lang="en-US" sz="1200" dirty="0"/>
            </a:br>
            <a:r>
              <a:rPr lang="en-US" sz="1200" dirty="0"/>
              <a:t>Dominican Republic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1885CBE-F09E-4076-9F25-0A2BAEA0CBBA}"/>
              </a:ext>
            </a:extLst>
          </p:cNvPr>
          <p:cNvSpPr/>
          <p:nvPr/>
        </p:nvSpPr>
        <p:spPr>
          <a:xfrm>
            <a:off x="2063289" y="2457949"/>
            <a:ext cx="711200" cy="6841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53D634-19DF-487A-9EA4-07C439340308}"/>
              </a:ext>
            </a:extLst>
          </p:cNvPr>
          <p:cNvSpPr txBox="1"/>
          <p:nvPr/>
        </p:nvSpPr>
        <p:spPr>
          <a:xfrm>
            <a:off x="2059406" y="2574698"/>
            <a:ext cx="82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Top 5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0DD242E-0F1F-4889-B619-0532AF653EF5}"/>
              </a:ext>
            </a:extLst>
          </p:cNvPr>
          <p:cNvSpPr/>
          <p:nvPr/>
        </p:nvSpPr>
        <p:spPr>
          <a:xfrm>
            <a:off x="2885752" y="2319618"/>
            <a:ext cx="406402" cy="1192107"/>
          </a:xfrm>
          <a:prstGeom prst="lef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C012D8-A684-4C3E-8E13-FD632A66F1C4}"/>
              </a:ext>
            </a:extLst>
          </p:cNvPr>
          <p:cNvSpPr txBox="1"/>
          <p:nvPr/>
        </p:nvSpPr>
        <p:spPr>
          <a:xfrm>
            <a:off x="3142824" y="2384503"/>
            <a:ext cx="1476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Mexico</a:t>
            </a:r>
          </a:p>
          <a:p>
            <a:r>
              <a:rPr lang="en-US" sz="1200" dirty="0"/>
              <a:t>Haiti</a:t>
            </a:r>
          </a:p>
          <a:p>
            <a:r>
              <a:rPr lang="en-US" sz="1200" dirty="0"/>
              <a:t>British Virgin Islands</a:t>
            </a:r>
          </a:p>
          <a:p>
            <a:r>
              <a:rPr lang="en-US" sz="1200" dirty="0"/>
              <a:t>Bahamas</a:t>
            </a:r>
            <a:br>
              <a:rPr lang="en-US" sz="1200" dirty="0"/>
            </a:br>
            <a:r>
              <a:rPr lang="en-US" sz="1200" dirty="0"/>
              <a:t>Saint Kitts and Nevis</a:t>
            </a:r>
          </a:p>
        </p:txBody>
      </p:sp>
    </p:spTree>
    <p:extLst>
      <p:ext uri="{BB962C8B-B14F-4D97-AF65-F5344CB8AC3E}">
        <p14:creationId xmlns:p14="http://schemas.microsoft.com/office/powerpoint/2010/main" val="213847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62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2021-10-22T17:04:40Z</dcterms:created>
  <dcterms:modified xsi:type="dcterms:W3CDTF">2021-10-22T20:42:35Z</dcterms:modified>
</cp:coreProperties>
</file>