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2" autoAdjust="0"/>
    <p:restoredTop sz="94660"/>
  </p:normalViewPr>
  <p:slideViewPr>
    <p:cSldViewPr snapToGrid="0">
      <p:cViewPr varScale="1">
        <p:scale>
          <a:sx n="92" d="100"/>
          <a:sy n="92" d="100"/>
        </p:scale>
        <p:origin x="92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4905038550565286E-2"/>
          <c:y val="2.7207497443673519E-2"/>
          <c:w val="0.92019892236700518"/>
          <c:h val="0.878789956191644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'MMR1 2019-2020'!$E$2</c:f>
              <c:strCache>
                <c:ptCount val="1"/>
                <c:pt idx="0">
                  <c:v>Relative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5624-4D54-A35F-F3A0731F384C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5624-4D54-A35F-F3A0731F384C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5624-4D54-A35F-F3A0731F384C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7-5624-4D54-A35F-F3A0731F384C}"/>
              </c:ext>
            </c:extLst>
          </c:dPt>
          <c:dPt>
            <c:idx val="4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9-5624-4D54-A35F-F3A0731F384C}"/>
              </c:ext>
            </c:extLst>
          </c:dPt>
          <c:dPt>
            <c:idx val="5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B-5624-4D54-A35F-F3A0731F384C}"/>
              </c:ext>
            </c:extLst>
          </c:dPt>
          <c:dPt>
            <c:idx val="6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D-5624-4D54-A35F-F3A0731F384C}"/>
              </c:ext>
            </c:extLst>
          </c:dPt>
          <c:dLbls>
            <c:dLbl>
              <c:idx val="6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0.3</a:t>
                    </a: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5624-4D54-A35F-F3A0731F38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'MMR1 2019-2020'!$B$3:$B$40</c:f>
              <c:strCache>
                <c:ptCount val="38"/>
                <c:pt idx="0">
                  <c:v>MEX</c:v>
                </c:pt>
                <c:pt idx="1">
                  <c:v>HTI</c:v>
                </c:pt>
                <c:pt idx="2">
                  <c:v>VGB</c:v>
                </c:pt>
                <c:pt idx="3">
                  <c:v>GUY</c:v>
                </c:pt>
                <c:pt idx="4">
                  <c:v>BHS</c:v>
                </c:pt>
                <c:pt idx="5">
                  <c:v>KNA</c:v>
                </c:pt>
                <c:pt idx="6">
                  <c:v>USA</c:v>
                </c:pt>
                <c:pt idx="7">
                  <c:v>VCT</c:v>
                </c:pt>
                <c:pt idx="8">
                  <c:v>CAN</c:v>
                </c:pt>
                <c:pt idx="9">
                  <c:v>CRI</c:v>
                </c:pt>
                <c:pt idx="10">
                  <c:v>DMA</c:v>
                </c:pt>
                <c:pt idx="11">
                  <c:v>URY</c:v>
                </c:pt>
                <c:pt idx="12">
                  <c:v>TCA</c:v>
                </c:pt>
                <c:pt idx="13">
                  <c:v>JAM</c:v>
                </c:pt>
                <c:pt idx="14">
                  <c:v>NIC</c:v>
                </c:pt>
                <c:pt idx="15">
                  <c:v>GTM</c:v>
                </c:pt>
                <c:pt idx="16">
                  <c:v>CUB</c:v>
                </c:pt>
                <c:pt idx="17">
                  <c:v>ECU</c:v>
                </c:pt>
                <c:pt idx="18">
                  <c:v>CHL</c:v>
                </c:pt>
                <c:pt idx="19">
                  <c:v>COL</c:v>
                </c:pt>
                <c:pt idx="20">
                  <c:v>BOL</c:v>
                </c:pt>
                <c:pt idx="21">
                  <c:v>LCA</c:v>
                </c:pt>
                <c:pt idx="22">
                  <c:v>HND</c:v>
                </c:pt>
                <c:pt idx="23">
                  <c:v>ATG</c:v>
                </c:pt>
                <c:pt idx="24">
                  <c:v>BMU</c:v>
                </c:pt>
                <c:pt idx="25">
                  <c:v>AIA</c:v>
                </c:pt>
                <c:pt idx="26">
                  <c:v>PER</c:v>
                </c:pt>
                <c:pt idx="27">
                  <c:v>PRY</c:v>
                </c:pt>
                <c:pt idx="28">
                  <c:v>ARG</c:v>
                </c:pt>
                <c:pt idx="29">
                  <c:v>BRB</c:v>
                </c:pt>
                <c:pt idx="30">
                  <c:v>GRD</c:v>
                </c:pt>
                <c:pt idx="31">
                  <c:v>BRA</c:v>
                </c:pt>
                <c:pt idx="32">
                  <c:v>SLV</c:v>
                </c:pt>
                <c:pt idx="33">
                  <c:v>DOM</c:v>
                </c:pt>
                <c:pt idx="34">
                  <c:v>BLZ</c:v>
                </c:pt>
                <c:pt idx="35">
                  <c:v>PAN</c:v>
                </c:pt>
                <c:pt idx="36">
                  <c:v>VEN</c:v>
                </c:pt>
                <c:pt idx="37">
                  <c:v>SUR</c:v>
                </c:pt>
              </c:strCache>
            </c:strRef>
          </c:cat>
          <c:val>
            <c:numRef>
              <c:f>'MMR1 2019-2020'!$E$3:$E$40</c:f>
              <c:numCache>
                <c:formatCode>0</c:formatCode>
                <c:ptCount val="38"/>
                <c:pt idx="0">
                  <c:v>42.575342465753423</c:v>
                </c:pt>
                <c:pt idx="1">
                  <c:v>19.300000000000004</c:v>
                </c:pt>
                <c:pt idx="2">
                  <c:v>17.67857142857142</c:v>
                </c:pt>
                <c:pt idx="3">
                  <c:v>8.020408163265305</c:v>
                </c:pt>
                <c:pt idx="4">
                  <c:v>4.4698795180722817</c:v>
                </c:pt>
                <c:pt idx="5">
                  <c:v>2.1752577319587623</c:v>
                </c:pt>
                <c:pt idx="6">
                  <c:v>0.33185840707964287</c:v>
                </c:pt>
                <c:pt idx="7">
                  <c:v>0</c:v>
                </c:pt>
                <c:pt idx="8">
                  <c:v>0</c:v>
                </c:pt>
                <c:pt idx="9">
                  <c:v>-0.11578947368420993</c:v>
                </c:pt>
                <c:pt idx="10">
                  <c:v>-0.33695652173913293</c:v>
                </c:pt>
                <c:pt idx="11">
                  <c:v>-0.53125000000000533</c:v>
                </c:pt>
                <c:pt idx="12">
                  <c:v>-0.74999999999999889</c:v>
                </c:pt>
                <c:pt idx="13">
                  <c:v>-0.95744680851064434</c:v>
                </c:pt>
                <c:pt idx="14">
                  <c:v>-1.4568965517241361</c:v>
                </c:pt>
                <c:pt idx="15">
                  <c:v>-1.7666666666666706</c:v>
                </c:pt>
                <c:pt idx="16">
                  <c:v>-2.2000000000000028</c:v>
                </c:pt>
                <c:pt idx="17">
                  <c:v>-2.9879518072289204</c:v>
                </c:pt>
                <c:pt idx="18">
                  <c:v>-4.3368421052631625</c:v>
                </c:pt>
                <c:pt idx="19">
                  <c:v>-4.7368421052631584</c:v>
                </c:pt>
                <c:pt idx="20">
                  <c:v>-5.7974683544303778</c:v>
                </c:pt>
                <c:pt idx="21">
                  <c:v>-6.8749999999999938</c:v>
                </c:pt>
                <c:pt idx="22">
                  <c:v>-7.6741573033707846</c:v>
                </c:pt>
                <c:pt idx="23">
                  <c:v>-8.2474226804123703</c:v>
                </c:pt>
                <c:pt idx="24">
                  <c:v>-8.4629629629629637</c:v>
                </c:pt>
                <c:pt idx="25">
                  <c:v>-9.0909090909090917</c:v>
                </c:pt>
                <c:pt idx="26">
                  <c:v>-9.3058823529411718</c:v>
                </c:pt>
                <c:pt idx="27">
                  <c:v>-9.5333333333333403</c:v>
                </c:pt>
                <c:pt idx="28">
                  <c:v>-10.116279069767446</c:v>
                </c:pt>
                <c:pt idx="29">
                  <c:v>-11.50495049504951</c:v>
                </c:pt>
                <c:pt idx="30">
                  <c:v>-11.893617021276604</c:v>
                </c:pt>
                <c:pt idx="31">
                  <c:v>-12.692307692307688</c:v>
                </c:pt>
                <c:pt idx="32">
                  <c:v>-13.451219512195124</c:v>
                </c:pt>
                <c:pt idx="33">
                  <c:v>-14.322916666666666</c:v>
                </c:pt>
                <c:pt idx="34">
                  <c:v>-14.739583333333339</c:v>
                </c:pt>
                <c:pt idx="35">
                  <c:v>-18.020618556701034</c:v>
                </c:pt>
                <c:pt idx="36">
                  <c:v>-18.096774193548384</c:v>
                </c:pt>
                <c:pt idx="37">
                  <c:v>-22.364705882352947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624-4D54-A35F-F3A0731F38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1433706191"/>
        <c:axId val="1433709935"/>
      </c:barChart>
      <c:catAx>
        <c:axId val="1433706191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3709935"/>
        <c:crosses val="autoZero"/>
        <c:auto val="1"/>
        <c:lblAlgn val="ctr"/>
        <c:lblOffset val="100"/>
        <c:tickLblSkip val="1"/>
        <c:noMultiLvlLbl val="0"/>
      </c:catAx>
      <c:valAx>
        <c:axId val="1433709935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419" noProof="0" dirty="0"/>
                  <a:t>Variación porcentual</a:t>
                </a:r>
              </a:p>
            </c:rich>
          </c:tx>
          <c:layout>
            <c:manualLayout>
              <c:xMode val="edge"/>
              <c:yMode val="edge"/>
              <c:x val="6.2181633151822714E-3"/>
              <c:y val="0.3502590389412127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37061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C3409-0D54-40A8-A1F2-1112DEBC34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121B61-BC10-4A6C-818F-274A80765F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977EB-598B-4974-AA2F-2651A0FDD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4103-93C9-4504-86B4-02DBBDEDB50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80958A-4FAA-4E1C-862D-D91857BAC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423DD-6BCC-40FD-A775-B881FA893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E371-99BB-40BC-9143-1A97F8A60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910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2E87E-C5E1-445C-B47F-CFD5CFCEF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EBA9B2-140F-4E20-B37F-68B68227B5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85B74-9104-4A97-9F49-B6ADE013A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4103-93C9-4504-86B4-02DBBDEDB50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EC1A5-0ABF-4375-82FB-704A61994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6AA832-5174-419F-893A-E54B955C2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E371-99BB-40BC-9143-1A97F8A60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67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F5AD0-03CF-4167-966A-BE2F72177D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5E149D-9DD1-42EB-9926-F66438A272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50E6A-C815-457B-9F7D-9B29B9A15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4103-93C9-4504-86B4-02DBBDEDB50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1CDAE4-F9D9-459E-9285-02B40661E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8EC27F-49AF-4AFF-9471-6C4139E6E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E371-99BB-40BC-9143-1A97F8A60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231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E9B37-6A9F-438D-9571-95D5031C8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5CA9D-888D-43E3-B712-3B73A5388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DCF60-E6B2-4F3C-B1A3-9356585D9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4103-93C9-4504-86B4-02DBBDEDB50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5C467-1035-4C2E-B4BC-33F811A22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65C98-DEEA-482D-A058-4DA1F9A7D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E371-99BB-40BC-9143-1A97F8A60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608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B532C-EEEC-4103-A3DA-EF836E65F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73542-94A8-4D81-8670-29470131B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52006-0F0E-49DC-829E-C5A97AEDC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4103-93C9-4504-86B4-02DBBDEDB50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5DC6E-478C-4A09-8EBF-4A1B6E356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46000-6F20-4003-A0A7-8E96D058E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E371-99BB-40BC-9143-1A97F8A60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818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FA674-BCC4-4E9C-BC74-7BA63F7BE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AB13E-E1FA-404E-97A2-F524848D96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7C4C41-9C0B-4F64-B340-6CCA1F519D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B9BC60-235B-4946-87D6-70E9CBD24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4103-93C9-4504-86B4-02DBBDEDB50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F71312-F259-470A-B9D7-087213359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2FB500-6457-4A91-A72F-499174AF6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E371-99BB-40BC-9143-1A97F8A60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850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8DFB7-B746-4653-B616-BAC53ED7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243B0-C5F2-4647-987E-2C4D34CE3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A9ABA8-77E8-49F9-B0D4-9D73502ED0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282851-DBD6-4DCE-A46F-F991AF1E84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1AC45E-47B1-4CB8-90E1-B65B114999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1F3A21-0AAE-4763-B514-D43297E45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4103-93C9-4504-86B4-02DBBDEDB50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8F62F3-FBB8-4D99-9BE1-D9BBDDD4B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675146-D8F6-40D1-A4BF-53C15BCA4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E371-99BB-40BC-9143-1A97F8A60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97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DC9CA-D161-4783-8FEC-D8EB47F3E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1C5AF7-D4C9-4AB5-9CEB-3E3D9D926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4103-93C9-4504-86B4-02DBBDEDB50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33E6AC-0C23-4DAD-8F02-E4298F900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E0EDB0-0541-4D2B-BCF3-BE806AE49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E371-99BB-40BC-9143-1A97F8A60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011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BFCE06-E1CC-4C19-BE43-9572342A0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4103-93C9-4504-86B4-02DBBDEDB50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D1C8F2-8250-4A0C-8BCA-61106F64B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A662D5-8EF7-4C27-9D53-A3B2B2A7B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E371-99BB-40BC-9143-1A97F8A60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854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8E92D-FD3C-4C9E-9C95-7D846A93B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E42CC-9A43-498D-A5DA-41A4F06E3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8FA035-D772-46BC-80CC-8BE3CFB2FA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4BA32D-3724-4097-BE88-C11B37E5B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4103-93C9-4504-86B4-02DBBDEDB50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A4BB6F-A483-4B7B-A8F6-D70243C36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D56824-3ACE-40C9-B77B-86435280A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E371-99BB-40BC-9143-1A97F8A60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427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01305-36EF-4FAB-9BF1-A6E86F83F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3F0714-8A80-4B1B-92C0-A54BFFBCE9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2A2000-D67B-4B14-A094-8B7A17C43D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C69E7E-E331-48BA-A1E4-F3B4CB71E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4103-93C9-4504-86B4-02DBBDEDB50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B23DE5-709E-4704-A1F8-867E4964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9B5A62-914D-4F47-9582-7DACD69C6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E371-99BB-40BC-9143-1A97F8A60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680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FCB350-EF7C-45B3-9FEC-483572B03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2BD8E7-F120-497E-AE70-914BA834B2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8DEFBC-0A89-4D15-AA4C-0152BC280B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14103-93C9-4504-86B4-02DBBDEDB50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FCDE37-FCBE-4DF6-8C8C-4BA7683965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E6D04-2D5A-4C9B-BCC1-A8AF509982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8E371-99BB-40BC-9143-1A97F8A60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717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4F55CA-997E-4E57-B723-412EFA845BFD}"/>
              </a:ext>
            </a:extLst>
          </p:cNvPr>
          <p:cNvSpPr txBox="1"/>
          <p:nvPr/>
        </p:nvSpPr>
        <p:spPr>
          <a:xfrm>
            <a:off x="250613" y="68724"/>
            <a:ext cx="11268484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29178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s-419" sz="2600" b="1" dirty="0">
                <a:solidFill>
                  <a:schemeClr val="accent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Diferencia de porcentajes en coberturas de vacunación </a:t>
            </a:r>
            <a:r>
              <a:rPr lang="es-419" sz="2600" b="1">
                <a:solidFill>
                  <a:schemeClr val="accent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con </a:t>
            </a:r>
            <a:r>
              <a:rPr lang="es-419" sz="2600" b="1">
                <a:solidFill>
                  <a:schemeClr val="accent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SRP1</a:t>
            </a:r>
            <a:r>
              <a:rPr lang="es-419" sz="2600" b="1" dirty="0">
                <a:solidFill>
                  <a:schemeClr val="accent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</a:t>
            </a:r>
            <a:r>
              <a:rPr lang="es-419" sz="26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s-419" sz="2600" b="1" dirty="0">
                <a:solidFill>
                  <a:schemeClr val="accent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Las Américas, 2018-2019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117EFADE-E571-4E20-AC4C-2E5711A248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6476064"/>
              </p:ext>
            </p:extLst>
          </p:nvPr>
        </p:nvGraphicFramePr>
        <p:xfrm>
          <a:off x="250613" y="1391690"/>
          <a:ext cx="9378332" cy="46678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A7F4E9A1-4596-4008-A778-0D01EBF38E8B}"/>
              </a:ext>
            </a:extLst>
          </p:cNvPr>
          <p:cNvSpPr/>
          <p:nvPr/>
        </p:nvSpPr>
        <p:spPr>
          <a:xfrm>
            <a:off x="7701280" y="1717312"/>
            <a:ext cx="142240" cy="945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C2E9E12-521D-42DF-A8D2-F211A57D5B31}"/>
              </a:ext>
            </a:extLst>
          </p:cNvPr>
          <p:cNvSpPr/>
          <p:nvPr/>
        </p:nvSpPr>
        <p:spPr>
          <a:xfrm>
            <a:off x="5388186" y="1717312"/>
            <a:ext cx="142240" cy="9455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77D397-11ED-4EC7-92D6-75C5D2E95E49}"/>
              </a:ext>
            </a:extLst>
          </p:cNvPr>
          <p:cNvSpPr txBox="1"/>
          <p:nvPr/>
        </p:nvSpPr>
        <p:spPr>
          <a:xfrm>
            <a:off x="5579771" y="1641479"/>
            <a:ext cx="13561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1000" dirty="0"/>
              <a:t>Variación % positiva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D91996-E7F6-416C-B005-444E786E8A92}"/>
              </a:ext>
            </a:extLst>
          </p:cNvPr>
          <p:cNvSpPr txBox="1"/>
          <p:nvPr/>
        </p:nvSpPr>
        <p:spPr>
          <a:xfrm>
            <a:off x="7930846" y="1641478"/>
            <a:ext cx="13561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1000" dirty="0"/>
              <a:t>Variación % negativa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A67801A-AAB9-4037-A043-B9DF7EA77DD2}"/>
              </a:ext>
            </a:extLst>
          </p:cNvPr>
          <p:cNvSpPr/>
          <p:nvPr/>
        </p:nvSpPr>
        <p:spPr>
          <a:xfrm>
            <a:off x="9568145" y="4412534"/>
            <a:ext cx="711200" cy="6841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CD489BF-DD7B-4342-90AC-39F993E3A9A7}"/>
              </a:ext>
            </a:extLst>
          </p:cNvPr>
          <p:cNvSpPr txBox="1"/>
          <p:nvPr/>
        </p:nvSpPr>
        <p:spPr>
          <a:xfrm>
            <a:off x="9564262" y="4529283"/>
            <a:ext cx="826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b="1" dirty="0">
                <a:solidFill>
                  <a:schemeClr val="bg1"/>
                </a:solidFill>
              </a:rPr>
              <a:t>Top 5</a:t>
            </a:r>
          </a:p>
        </p:txBody>
      </p:sp>
      <p:sp>
        <p:nvSpPr>
          <p:cNvPr id="24" name="Left Brace 23">
            <a:extLst>
              <a:ext uri="{FF2B5EF4-FFF2-40B4-BE49-F238E27FC236}">
                <a16:creationId xmlns:a16="http://schemas.microsoft.com/office/drawing/2014/main" id="{78FC7F0B-963F-409A-88E1-C0731A98B347}"/>
              </a:ext>
            </a:extLst>
          </p:cNvPr>
          <p:cNvSpPr/>
          <p:nvPr/>
        </p:nvSpPr>
        <p:spPr>
          <a:xfrm>
            <a:off x="10312733" y="4158533"/>
            <a:ext cx="406402" cy="119210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6DA170A-E23C-4770-BA8A-80022BA70EDE}"/>
              </a:ext>
            </a:extLst>
          </p:cNvPr>
          <p:cNvSpPr txBox="1"/>
          <p:nvPr/>
        </p:nvSpPr>
        <p:spPr>
          <a:xfrm>
            <a:off x="10554972" y="4246754"/>
            <a:ext cx="16896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1200" dirty="0"/>
              <a:t>Surinam</a:t>
            </a:r>
          </a:p>
          <a:p>
            <a:r>
              <a:rPr lang="es-419" sz="1200" dirty="0"/>
              <a:t>Venezuela</a:t>
            </a:r>
          </a:p>
          <a:p>
            <a:r>
              <a:rPr lang="es-419" sz="1200" dirty="0"/>
              <a:t>Panamá </a:t>
            </a:r>
          </a:p>
          <a:p>
            <a:r>
              <a:rPr lang="es-419" sz="1200" dirty="0"/>
              <a:t>Belice </a:t>
            </a:r>
            <a:br>
              <a:rPr lang="es-419" sz="1200" dirty="0"/>
            </a:br>
            <a:r>
              <a:rPr lang="es-419" sz="1200" dirty="0"/>
              <a:t>República Dominicana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41885CBE-F09E-4076-9F25-0A2BAEA0CBBA}"/>
              </a:ext>
            </a:extLst>
          </p:cNvPr>
          <p:cNvSpPr/>
          <p:nvPr/>
        </p:nvSpPr>
        <p:spPr>
          <a:xfrm>
            <a:off x="2063289" y="2457949"/>
            <a:ext cx="711200" cy="68410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D53D634-19DF-487A-9EA4-07C439340308}"/>
              </a:ext>
            </a:extLst>
          </p:cNvPr>
          <p:cNvSpPr txBox="1"/>
          <p:nvPr/>
        </p:nvSpPr>
        <p:spPr>
          <a:xfrm>
            <a:off x="2059406" y="2574698"/>
            <a:ext cx="826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b="1" dirty="0">
                <a:solidFill>
                  <a:schemeClr val="bg1"/>
                </a:solidFill>
              </a:rPr>
              <a:t>Top 5</a:t>
            </a:r>
          </a:p>
        </p:txBody>
      </p:sp>
      <p:sp>
        <p:nvSpPr>
          <p:cNvPr id="29" name="Left Brace 28">
            <a:extLst>
              <a:ext uri="{FF2B5EF4-FFF2-40B4-BE49-F238E27FC236}">
                <a16:creationId xmlns:a16="http://schemas.microsoft.com/office/drawing/2014/main" id="{60DD242E-0F1F-4889-B619-0532AF653EF5}"/>
              </a:ext>
            </a:extLst>
          </p:cNvPr>
          <p:cNvSpPr/>
          <p:nvPr/>
        </p:nvSpPr>
        <p:spPr>
          <a:xfrm>
            <a:off x="2885752" y="2319618"/>
            <a:ext cx="406402" cy="1192107"/>
          </a:xfrm>
          <a:prstGeom prst="leftBrac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0C012D8-A684-4C3E-8E13-FD632A66F1C4}"/>
              </a:ext>
            </a:extLst>
          </p:cNvPr>
          <p:cNvSpPr txBox="1"/>
          <p:nvPr/>
        </p:nvSpPr>
        <p:spPr>
          <a:xfrm>
            <a:off x="3142824" y="2384503"/>
            <a:ext cx="17610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1200"/>
              <a:t>México</a:t>
            </a:r>
          </a:p>
          <a:p>
            <a:r>
              <a:rPr lang="es-419" sz="1200"/>
              <a:t>Haití</a:t>
            </a:r>
          </a:p>
          <a:p>
            <a:r>
              <a:rPr lang="es-419" sz="1200"/>
              <a:t>Islas Vírgenes Británicas</a:t>
            </a:r>
          </a:p>
          <a:p>
            <a:r>
              <a:rPr lang="es-419" sz="1200"/>
              <a:t>Bahamas</a:t>
            </a:r>
            <a:br>
              <a:rPr lang="es-419" sz="1200"/>
            </a:br>
            <a:r>
              <a:rPr lang="es-419" sz="1200"/>
              <a:t>San Kitts y Nevis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78CAFA6-72AB-413A-8BD8-5846DC4EDE7A}"/>
              </a:ext>
            </a:extLst>
          </p:cNvPr>
          <p:cNvSpPr/>
          <p:nvPr/>
        </p:nvSpPr>
        <p:spPr>
          <a:xfrm>
            <a:off x="496724" y="6305944"/>
            <a:ext cx="853890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s-ES" sz="1000" i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Fuente</a:t>
            </a:r>
            <a:r>
              <a:rPr lang="es-ES" sz="10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 Formulario electrónico conjunto para la notificación sobre inmunización de la OPS/OMS y UNICEF 2020 (</a:t>
            </a:r>
            <a:r>
              <a:rPr lang="es-ES" sz="10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eJRF</a:t>
            </a:r>
            <a:r>
              <a:rPr lang="es-ES" sz="10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por sus siglas en inglés) Datos 2021.</a:t>
            </a:r>
          </a:p>
        </p:txBody>
      </p:sp>
    </p:spTree>
    <p:extLst>
      <p:ext uri="{BB962C8B-B14F-4D97-AF65-F5344CB8AC3E}">
        <p14:creationId xmlns:p14="http://schemas.microsoft.com/office/powerpoint/2010/main" val="2918460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74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Ebrima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Bravo, Ms. Pamela (WDC)</dc:creator>
  <cp:lastModifiedBy>Pacis, Ms. Carmelita Lucia (WDC)</cp:lastModifiedBy>
  <cp:revision>5</cp:revision>
  <dcterms:created xsi:type="dcterms:W3CDTF">2021-10-22T17:04:40Z</dcterms:created>
  <dcterms:modified xsi:type="dcterms:W3CDTF">2021-10-22T20:42:23Z</dcterms:modified>
</cp:coreProperties>
</file>