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-dfs-16\AD_FCH_IM\MESS\Reports\MMR2%202019-2020%20Difference-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'MMR2 2019-2020'!$E$2</c:f>
              <c:strCache>
                <c:ptCount val="1"/>
                <c:pt idx="0">
                  <c:v>Relative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1CCD-4A9D-A6DD-B2426422C1DB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1CCD-4A9D-A6DD-B2426422C1DB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1CCD-4A9D-A6DD-B2426422C1DB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1CCD-4A9D-A6DD-B2426422C1DB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1CCD-4A9D-A6DD-B2426422C1DB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1CCD-4A9D-A6DD-B2426422C1DB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1CCD-4A9D-A6DD-B2426422C1DB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1CCD-4A9D-A6DD-B2426422C1DB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1-1CCD-4A9D-A6DD-B2426422C1DB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3-1CCD-4A9D-A6DD-B2426422C1DB}"/>
              </c:ext>
            </c:extLst>
          </c:dPt>
          <c:dLbls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0.3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1CCD-4A9D-A6DD-B2426422C1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'MMR2 2019-2020'!$B$3:$B$39</c:f>
              <c:strCache>
                <c:ptCount val="37"/>
                <c:pt idx="0">
                  <c:v>VEN</c:v>
                </c:pt>
                <c:pt idx="1">
                  <c:v>VGB</c:v>
                </c:pt>
                <c:pt idx="2">
                  <c:v>MEX</c:v>
                </c:pt>
                <c:pt idx="3">
                  <c:v>HTI</c:v>
                </c:pt>
                <c:pt idx="4">
                  <c:v>ATG</c:v>
                </c:pt>
                <c:pt idx="5">
                  <c:v>BOL</c:v>
                </c:pt>
                <c:pt idx="6">
                  <c:v>GUY</c:v>
                </c:pt>
                <c:pt idx="7">
                  <c:v>GTM</c:v>
                </c:pt>
                <c:pt idx="8">
                  <c:v>NIC</c:v>
                </c:pt>
                <c:pt idx="9">
                  <c:v>KNA</c:v>
                </c:pt>
                <c:pt idx="10">
                  <c:v>BHS</c:v>
                </c:pt>
                <c:pt idx="11">
                  <c:v>COL</c:v>
                </c:pt>
                <c:pt idx="12">
                  <c:v>CUB</c:v>
                </c:pt>
                <c:pt idx="13">
                  <c:v>DMA</c:v>
                </c:pt>
                <c:pt idx="14">
                  <c:v>AIA</c:v>
                </c:pt>
                <c:pt idx="15">
                  <c:v>JAM</c:v>
                </c:pt>
                <c:pt idx="16">
                  <c:v>GRD</c:v>
                </c:pt>
                <c:pt idx="17">
                  <c:v>CAN</c:v>
                </c:pt>
                <c:pt idx="18">
                  <c:v>LCA</c:v>
                </c:pt>
                <c:pt idx="19">
                  <c:v>TCA</c:v>
                </c:pt>
                <c:pt idx="20">
                  <c:v>HND</c:v>
                </c:pt>
                <c:pt idx="21">
                  <c:v>ECU</c:v>
                </c:pt>
                <c:pt idx="22">
                  <c:v>URY</c:v>
                </c:pt>
                <c:pt idx="23">
                  <c:v>BRB</c:v>
                </c:pt>
                <c:pt idx="24">
                  <c:v>BLZ</c:v>
                </c:pt>
                <c:pt idx="25">
                  <c:v>DOM</c:v>
                </c:pt>
                <c:pt idx="26">
                  <c:v>CHL</c:v>
                </c:pt>
                <c:pt idx="27">
                  <c:v>ARG</c:v>
                </c:pt>
                <c:pt idx="28">
                  <c:v>PRY</c:v>
                </c:pt>
                <c:pt idx="29">
                  <c:v>SUR</c:v>
                </c:pt>
                <c:pt idx="30">
                  <c:v>BRA</c:v>
                </c:pt>
                <c:pt idx="31">
                  <c:v>CRI</c:v>
                </c:pt>
                <c:pt idx="32">
                  <c:v>PER</c:v>
                </c:pt>
                <c:pt idx="33">
                  <c:v>PAN</c:v>
                </c:pt>
                <c:pt idx="34">
                  <c:v>BMU</c:v>
                </c:pt>
                <c:pt idx="35">
                  <c:v>VCT</c:v>
                </c:pt>
                <c:pt idx="36">
                  <c:v>SLV</c:v>
                </c:pt>
              </c:strCache>
            </c:strRef>
          </c:cat>
          <c:val>
            <c:numRef>
              <c:f>'MMR2 2019-2020'!$E$3:$E$39</c:f>
              <c:numCache>
                <c:formatCode>0</c:formatCode>
                <c:ptCount val="37"/>
                <c:pt idx="0">
                  <c:v>116.92307692307691</c:v>
                </c:pt>
                <c:pt idx="1">
                  <c:v>24.88461538461538</c:v>
                </c:pt>
                <c:pt idx="2">
                  <c:v>14.16438356164384</c:v>
                </c:pt>
                <c:pt idx="3">
                  <c:v>10.878048780487807</c:v>
                </c:pt>
                <c:pt idx="4">
                  <c:v>9.8591549295774641</c:v>
                </c:pt>
                <c:pt idx="5">
                  <c:v>5.4318181818181825</c:v>
                </c:pt>
                <c:pt idx="6">
                  <c:v>5.2608695652173951</c:v>
                </c:pt>
                <c:pt idx="7">
                  <c:v>1.0641025641025621</c:v>
                </c:pt>
                <c:pt idx="8">
                  <c:v>0.87999999999999534</c:v>
                </c:pt>
                <c:pt idx="9">
                  <c:v>0.72448979591836093</c:v>
                </c:pt>
                <c:pt idx="10">
                  <c:v>-0.2289156626505997</c:v>
                </c:pt>
                <c:pt idx="11">
                  <c:v>-1.1235955056179776</c:v>
                </c:pt>
                <c:pt idx="12">
                  <c:v>-1.4500000000000028</c:v>
                </c:pt>
                <c:pt idx="13">
                  <c:v>-1.913043478260875</c:v>
                </c:pt>
                <c:pt idx="14">
                  <c:v>-2.9411764705882351</c:v>
                </c:pt>
                <c:pt idx="15">
                  <c:v>-3.3478260869565202</c:v>
                </c:pt>
                <c:pt idx="16">
                  <c:v>-4.1219512195121899</c:v>
                </c:pt>
                <c:pt idx="17">
                  <c:v>-4.5977011494252871</c:v>
                </c:pt>
                <c:pt idx="18">
                  <c:v>-4.7066666666666679</c:v>
                </c:pt>
                <c:pt idx="19">
                  <c:v>-5.1931818181818103</c:v>
                </c:pt>
                <c:pt idx="20">
                  <c:v>-7.0117647058823449</c:v>
                </c:pt>
                <c:pt idx="21">
                  <c:v>-7.4342105263157974</c:v>
                </c:pt>
                <c:pt idx="22">
                  <c:v>-7.5858585858585919</c:v>
                </c:pt>
                <c:pt idx="23">
                  <c:v>-7.7999999999999945</c:v>
                </c:pt>
                <c:pt idx="24">
                  <c:v>-8.4210526315789469</c:v>
                </c:pt>
                <c:pt idx="25">
                  <c:v>-8.4666666666666632</c:v>
                </c:pt>
                <c:pt idx="26">
                  <c:v>-8.6483516483516532</c:v>
                </c:pt>
                <c:pt idx="27">
                  <c:v>-14.999999999999995</c:v>
                </c:pt>
                <c:pt idx="28">
                  <c:v>-15.690140845070424</c:v>
                </c:pt>
                <c:pt idx="29">
                  <c:v>-17.651162790697683</c:v>
                </c:pt>
                <c:pt idx="30">
                  <c:v>-19.092592592592599</c:v>
                </c:pt>
                <c:pt idx="31">
                  <c:v>-20.911764705882351</c:v>
                </c:pt>
                <c:pt idx="32">
                  <c:v>-20.924242424242429</c:v>
                </c:pt>
                <c:pt idx="33">
                  <c:v>-23.91752577319588</c:v>
                </c:pt>
                <c:pt idx="34">
                  <c:v>-27.519607843137251</c:v>
                </c:pt>
                <c:pt idx="35">
                  <c:v>-29.144736842105264</c:v>
                </c:pt>
                <c:pt idx="36">
                  <c:v>-36.103448275862064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1CCD-4A9D-A6DD-B2426422C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433706191"/>
        <c:axId val="1433709935"/>
      </c:barChart>
      <c:catAx>
        <c:axId val="1433706191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3709935"/>
        <c:crosses val="autoZero"/>
        <c:auto val="1"/>
        <c:lblAlgn val="ctr"/>
        <c:lblOffset val="100"/>
        <c:tickLblSkip val="1"/>
        <c:noMultiLvlLbl val="0"/>
      </c:catAx>
      <c:valAx>
        <c:axId val="143370993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Variación</a:t>
                </a:r>
                <a:r>
                  <a:rPr lang="en-US" dirty="0"/>
                  <a:t> </a:t>
                </a:r>
                <a:r>
                  <a:rPr lang="en-US" dirty="0" err="1"/>
                  <a:t>porcentual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4266068896818428E-2"/>
              <c:y val="0.304769530499595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3706191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C3409-0D54-40A8-A1F2-1112DEBC3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21B61-BC10-4A6C-818F-274A80765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977EB-598B-4974-AA2F-2651A0FDD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0958A-4FAA-4E1C-862D-D91857BAC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423DD-6BCC-40FD-A775-B881FA89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1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2E87E-C5E1-445C-B47F-CFD5CFCEF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EBA9B2-140F-4E20-B37F-68B68227B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85B74-9104-4A97-9F49-B6ADE013A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EC1A5-0ABF-4375-82FB-704A61994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AA832-5174-419F-893A-E54B955C2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6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F5AD0-03CF-4167-966A-BE2F72177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E149D-9DD1-42EB-9926-F66438A27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50E6A-C815-457B-9F7D-9B29B9A15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CDAE4-F9D9-459E-9285-02B40661E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EC27F-49AF-4AFF-9471-6C4139E6E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3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E9B37-6A9F-438D-9571-95D5031C8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5CA9D-888D-43E3-B712-3B73A5388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DCF60-E6B2-4F3C-B1A3-9356585D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5C467-1035-4C2E-B4BC-33F811A22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65C98-DEEA-482D-A058-4DA1F9A7D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0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B532C-EEEC-4103-A3DA-EF836E65F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73542-94A8-4D81-8670-29470131B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52006-0F0E-49DC-829E-C5A97AEDC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5DC6E-478C-4A09-8EBF-4A1B6E356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46000-6F20-4003-A0A7-8E96D058E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1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FA674-BCC4-4E9C-BC74-7BA63F7BE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AB13E-E1FA-404E-97A2-F524848D9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7C4C41-9C0B-4F64-B340-6CCA1F519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9BC60-235B-4946-87D6-70E9CBD2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71312-F259-470A-B9D7-087213359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FB500-6457-4A91-A72F-499174AF6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5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8DFB7-B746-4653-B616-BAC53ED7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243B0-C5F2-4647-987E-2C4D34CE3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9ABA8-77E8-49F9-B0D4-9D73502ED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282851-DBD6-4DCE-A46F-F991AF1E8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AC45E-47B1-4CB8-90E1-B65B11499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1F3A21-0AAE-4763-B514-D43297E45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8F62F3-FBB8-4D99-9BE1-D9BBDDD4B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75146-D8F6-40D1-A4BF-53C15BCA4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9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DC9CA-D161-4783-8FEC-D8EB47F3E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1C5AF7-D4C9-4AB5-9CEB-3E3D9D926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33E6AC-0C23-4DAD-8F02-E4298F900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0EDB0-0541-4D2B-BCF3-BE806AE49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1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BFCE06-E1CC-4C19-BE43-9572342A0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D1C8F2-8250-4A0C-8BCA-61106F64B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A662D5-8EF7-4C27-9D53-A3B2B2A7B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5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8E92D-FD3C-4C9E-9C95-7D846A93B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E42CC-9A43-498D-A5DA-41A4F06E3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FA035-D772-46BC-80CC-8BE3CFB2F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BA32D-3724-4097-BE88-C11B37E5B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4BB6F-A483-4B7B-A8F6-D70243C36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56824-3ACE-40C9-B77B-86435280A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2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01305-36EF-4FAB-9BF1-A6E86F83F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F0714-8A80-4B1B-92C0-A54BFFBCE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A2000-D67B-4B14-A094-8B7A17C43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69E7E-E331-48BA-A1E4-F3B4CB71E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23DE5-709E-4704-A1F8-867E4964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B5A62-914D-4F47-9582-7DACD69C6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8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FCB350-EF7C-45B3-9FEC-483572B03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BD8E7-F120-497E-AE70-914BA834B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DEFBC-0A89-4D15-AA4C-0152BC280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14103-93C9-4504-86B4-02DBBDEDB50C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CDE37-FCBE-4DF6-8C8C-4BA768396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E6D04-2D5A-4C9B-BCC1-A8AF50998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1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F109E3E8-9176-49F7-B09F-9DFEA8A306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6857491"/>
              </p:ext>
            </p:extLst>
          </p:nvPr>
        </p:nvGraphicFramePr>
        <p:xfrm>
          <a:off x="784014" y="1089372"/>
          <a:ext cx="8847570" cy="509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D3D62998-F5C4-4219-8349-4878EF3BAD43}"/>
              </a:ext>
            </a:extLst>
          </p:cNvPr>
          <p:cNvSpPr/>
          <p:nvPr/>
        </p:nvSpPr>
        <p:spPr>
          <a:xfrm>
            <a:off x="8331659" y="1717312"/>
            <a:ext cx="142240" cy="94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970EEF5-6A44-477A-8CB3-3473F7D1ED20}"/>
              </a:ext>
            </a:extLst>
          </p:cNvPr>
          <p:cNvSpPr/>
          <p:nvPr/>
        </p:nvSpPr>
        <p:spPr>
          <a:xfrm>
            <a:off x="5990857" y="1717312"/>
            <a:ext cx="142240" cy="945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8F72D89-DF28-492B-899B-1DB7C58DD08E}"/>
              </a:ext>
            </a:extLst>
          </p:cNvPr>
          <p:cNvSpPr/>
          <p:nvPr/>
        </p:nvSpPr>
        <p:spPr>
          <a:xfrm>
            <a:off x="8703617" y="3290317"/>
            <a:ext cx="711200" cy="684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39C7BC4-BDE4-464F-8108-0C6775704FC9}"/>
              </a:ext>
            </a:extLst>
          </p:cNvPr>
          <p:cNvSpPr txBox="1"/>
          <p:nvPr/>
        </p:nvSpPr>
        <p:spPr>
          <a:xfrm>
            <a:off x="8720515" y="3448628"/>
            <a:ext cx="82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Top 5</a:t>
            </a:r>
          </a:p>
        </p:txBody>
      </p:sp>
      <p:sp>
        <p:nvSpPr>
          <p:cNvPr id="33" name="Left Brace 32">
            <a:extLst>
              <a:ext uri="{FF2B5EF4-FFF2-40B4-BE49-F238E27FC236}">
                <a16:creationId xmlns:a16="http://schemas.microsoft.com/office/drawing/2014/main" id="{E517529B-7B64-473E-8E95-2196550B13C5}"/>
              </a:ext>
            </a:extLst>
          </p:cNvPr>
          <p:cNvSpPr/>
          <p:nvPr/>
        </p:nvSpPr>
        <p:spPr>
          <a:xfrm>
            <a:off x="9413967" y="3048077"/>
            <a:ext cx="406402" cy="119210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94167B3-8AD8-4CD6-B08E-FD7B0AA7D9EC}"/>
              </a:ext>
            </a:extLst>
          </p:cNvPr>
          <p:cNvSpPr txBox="1"/>
          <p:nvPr/>
        </p:nvSpPr>
        <p:spPr>
          <a:xfrm>
            <a:off x="9671039" y="3154524"/>
            <a:ext cx="23062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El Salvador</a:t>
            </a:r>
          </a:p>
          <a:p>
            <a:r>
              <a:rPr lang="en-US" sz="1200" dirty="0"/>
              <a:t>San Vincente y las </a:t>
            </a:r>
            <a:r>
              <a:rPr lang="en-US" sz="1200" dirty="0" err="1"/>
              <a:t>Granadinas</a:t>
            </a:r>
            <a:endParaRPr lang="en-US" sz="1200" dirty="0"/>
          </a:p>
          <a:p>
            <a:r>
              <a:rPr lang="en-US" sz="1200" dirty="0"/>
              <a:t>Bermuda</a:t>
            </a:r>
          </a:p>
          <a:p>
            <a:r>
              <a:rPr lang="en-US" sz="1200" dirty="0"/>
              <a:t>Panamá </a:t>
            </a:r>
          </a:p>
          <a:p>
            <a:r>
              <a:rPr lang="en-US" sz="1200" dirty="0"/>
              <a:t>Perú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C0067B4-8AE1-461D-A68F-34D9B26F4FC6}"/>
              </a:ext>
            </a:extLst>
          </p:cNvPr>
          <p:cNvSpPr/>
          <p:nvPr/>
        </p:nvSpPr>
        <p:spPr>
          <a:xfrm>
            <a:off x="2148118" y="2457949"/>
            <a:ext cx="711200" cy="6841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2D1B6C4-DECD-443E-B55D-845704B4FE0B}"/>
              </a:ext>
            </a:extLst>
          </p:cNvPr>
          <p:cNvSpPr txBox="1"/>
          <p:nvPr/>
        </p:nvSpPr>
        <p:spPr>
          <a:xfrm>
            <a:off x="2167408" y="2615336"/>
            <a:ext cx="82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Top 5</a:t>
            </a:r>
          </a:p>
        </p:txBody>
      </p:sp>
      <p:sp>
        <p:nvSpPr>
          <p:cNvPr id="37" name="Left Brace 36">
            <a:extLst>
              <a:ext uri="{FF2B5EF4-FFF2-40B4-BE49-F238E27FC236}">
                <a16:creationId xmlns:a16="http://schemas.microsoft.com/office/drawing/2014/main" id="{BEFEB82F-4373-4236-98D0-22840943BB51}"/>
              </a:ext>
            </a:extLst>
          </p:cNvPr>
          <p:cNvSpPr/>
          <p:nvPr/>
        </p:nvSpPr>
        <p:spPr>
          <a:xfrm>
            <a:off x="2970581" y="2243421"/>
            <a:ext cx="406402" cy="1192107"/>
          </a:xfrm>
          <a:prstGeom prst="lef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843C262-4FE3-46F6-8C01-FDF4FE05E690}"/>
              </a:ext>
            </a:extLst>
          </p:cNvPr>
          <p:cNvSpPr txBox="1"/>
          <p:nvPr/>
        </p:nvSpPr>
        <p:spPr>
          <a:xfrm>
            <a:off x="3208417" y="2331642"/>
            <a:ext cx="2073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Venezuela</a:t>
            </a:r>
          </a:p>
          <a:p>
            <a:r>
              <a:rPr lang="es-419" sz="1200" dirty="0"/>
              <a:t>Islas Vírgenes Británicas</a:t>
            </a:r>
          </a:p>
          <a:p>
            <a:r>
              <a:rPr lang="en-US" sz="1200" dirty="0"/>
              <a:t>México</a:t>
            </a:r>
          </a:p>
          <a:p>
            <a:r>
              <a:rPr lang="en-US" sz="1200" dirty="0" err="1"/>
              <a:t>Haití</a:t>
            </a:r>
            <a:br>
              <a:rPr lang="en-US" sz="1200" dirty="0"/>
            </a:br>
            <a:r>
              <a:rPr lang="en-US" sz="1200" dirty="0"/>
              <a:t>Antigua y Barbuda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DC7D5B-F901-4896-9E00-9728F6841CCB}"/>
              </a:ext>
            </a:extLst>
          </p:cNvPr>
          <p:cNvSpPr txBox="1"/>
          <p:nvPr/>
        </p:nvSpPr>
        <p:spPr>
          <a:xfrm>
            <a:off x="250613" y="68724"/>
            <a:ext cx="1126848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17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419" sz="26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Diferencia de porcentajes en coberturas de vacunación con </a:t>
            </a:r>
            <a:r>
              <a:rPr lang="es-419" sz="2600" b="1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SRP2</a:t>
            </a:r>
            <a:r>
              <a:rPr lang="es-419" sz="26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r>
              <a:rPr lang="es-419" sz="2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  <a:p>
            <a:pPr defTabSz="82917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419" sz="2600" b="1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Las Américas, 2019-2020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432CC5-4132-477C-8D62-832245441EC7}"/>
              </a:ext>
            </a:extLst>
          </p:cNvPr>
          <p:cNvSpPr txBox="1"/>
          <p:nvPr/>
        </p:nvSpPr>
        <p:spPr>
          <a:xfrm>
            <a:off x="6131857" y="1641479"/>
            <a:ext cx="1356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000" dirty="0"/>
              <a:t>Variación % positiva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6AA3D3-5E44-4212-B79E-31F0562F339B}"/>
              </a:ext>
            </a:extLst>
          </p:cNvPr>
          <p:cNvSpPr txBox="1"/>
          <p:nvPr/>
        </p:nvSpPr>
        <p:spPr>
          <a:xfrm>
            <a:off x="8482932" y="1641478"/>
            <a:ext cx="1356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000" dirty="0"/>
              <a:t>Variación % negativa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3390277-B525-4839-8BF4-95E02F5F8A09}"/>
              </a:ext>
            </a:extLst>
          </p:cNvPr>
          <p:cNvSpPr/>
          <p:nvPr/>
        </p:nvSpPr>
        <p:spPr>
          <a:xfrm>
            <a:off x="496724" y="6305944"/>
            <a:ext cx="853890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s-ES" sz="10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Fuente</a:t>
            </a:r>
            <a:r>
              <a:rPr lang="es-ES" sz="1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Formulario electrónico conjunto para la notificación sobre inmunización de la OPS/OMS y UNICEF 2020 (</a:t>
            </a:r>
            <a:r>
              <a:rPr lang="es-ES" sz="10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eJRF</a:t>
            </a:r>
            <a:r>
              <a:rPr lang="es-ES" sz="1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por sus siglas en inglés) Datos 2021.</a:t>
            </a:r>
          </a:p>
        </p:txBody>
      </p:sp>
    </p:spTree>
    <p:extLst>
      <p:ext uri="{BB962C8B-B14F-4D97-AF65-F5344CB8AC3E}">
        <p14:creationId xmlns:p14="http://schemas.microsoft.com/office/powerpoint/2010/main" val="1500562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8" ma:contentTypeDescription="Create a new document." ma:contentTypeScope="" ma:versionID="22a9c9e5edab770171177d1f2ab34c76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5238ac65dc82817f2860a9e0c692140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EBFF41-67C9-4E83-8DE2-6173249584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9756BA-8F94-458F-AA5D-518F6DB3F5E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AB00C45-ED45-4269-9DA2-83C6C0089E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8</cp:revision>
  <dcterms:created xsi:type="dcterms:W3CDTF">2021-10-22T17:04:40Z</dcterms:created>
  <dcterms:modified xsi:type="dcterms:W3CDTF">2021-11-04T20:40:01Z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