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89" d="100"/>
          <a:sy n="89" d="100"/>
        </p:scale>
        <p:origin x="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F2D7-1E41-AD93-EBA0-35F1052E33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DCFDF-739D-9842-554D-B3776DE95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A6F3D4-47D5-C8D0-4D02-DA3CDC68F6B1}"/>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69C667D5-35D9-4C3A-B7D8-08D0D9F66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34BCC-AE09-BCE2-56B4-C7AB48640093}"/>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380612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3415D-3C53-EF2C-0E2F-2521413648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651E3-1568-4E65-9D93-9A5F048840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AC588-74BB-6DB5-74D2-9A6BB2C2CEF4}"/>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E5C1028E-C2E4-A963-A563-5BB1CC9D8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38A64-425E-F878-1C11-70CC669EB48E}"/>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333631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175E59-46ED-391A-AB75-5B590AFC50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CEB6EB-65A6-6961-5AF5-C7163A22DC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A8247-09C9-CBA6-4381-7F9EA4BF7249}"/>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C328508E-7A07-BDFA-DDFD-52515ED5C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052B5-3F8A-C4E9-A6F4-500DC0DEE1C1}"/>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364174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EEDF9-18A0-5089-97ED-D801C38EEF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EBF8E9-3DF9-E2A8-404B-1AF42DF9F0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09868-1F9C-A8A2-E4FF-B21BFA89BFB5}"/>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9E8C979D-047E-2A3C-6269-4CB2D3E8B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56FA4-2A7A-C4DD-1B66-390A69DFD120}"/>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139406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4FA3-ED31-18A2-0595-BCA67E51F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6025C7-3CEB-FD68-5807-90D1974914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1815C8-3A15-9E69-6005-47FE477CA4A2}"/>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560E3E14-D36B-9735-24AC-20F397AE2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147C2-B650-618D-BBD1-847C70F50566}"/>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225192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3770-9326-D41D-2B70-654CEA8255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1FF36-7716-C54B-246F-823CAA59A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3B71DD-F132-700E-298C-8288ED3D15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DFECB-FECB-EA73-1AFB-87714809C3A5}"/>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6" name="Footer Placeholder 5">
            <a:extLst>
              <a:ext uri="{FF2B5EF4-FFF2-40B4-BE49-F238E27FC236}">
                <a16:creationId xmlns:a16="http://schemas.microsoft.com/office/drawing/2014/main" id="{1D0DAB23-DC7A-5192-2572-68D4F4356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32BC5-F3C9-DAAB-444D-45AEAA2B0224}"/>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205504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76F8-0EB0-A6A2-A2DA-C1420E6171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31797B-CF60-9734-AAFD-03D4D63A92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F9B52D-12B3-7215-FAF5-2DC2F1E728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64F9F6-4985-D7AE-BF1C-C5B8B88240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8C78E8-2262-0A09-7B79-748A1E7D36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257B77-3FEC-B4DB-5DCE-3EE713C798E7}"/>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8" name="Footer Placeholder 7">
            <a:extLst>
              <a:ext uri="{FF2B5EF4-FFF2-40B4-BE49-F238E27FC236}">
                <a16:creationId xmlns:a16="http://schemas.microsoft.com/office/drawing/2014/main" id="{55AE7679-A689-7B4B-413F-74FE21B860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03688F-BC7F-2E89-D602-45AC3CAAB108}"/>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1992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4095-AE73-FCF0-29AA-3D7F5DEC80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9DD7EB-BC27-194D-2BF0-70588F60BD57}"/>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4" name="Footer Placeholder 3">
            <a:extLst>
              <a:ext uri="{FF2B5EF4-FFF2-40B4-BE49-F238E27FC236}">
                <a16:creationId xmlns:a16="http://schemas.microsoft.com/office/drawing/2014/main" id="{BF777933-7476-E689-9A5E-DA4DBC033A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B8728C-3D2E-89B7-7392-63BD0D87781D}"/>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160460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6F90BD-3C56-86BB-31B9-94C2CB4F6BCF}"/>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3" name="Footer Placeholder 2">
            <a:extLst>
              <a:ext uri="{FF2B5EF4-FFF2-40B4-BE49-F238E27FC236}">
                <a16:creationId xmlns:a16="http://schemas.microsoft.com/office/drawing/2014/main" id="{D418FC43-7F7C-B1F9-F4C3-68F7275B34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9A2FE-182F-68AE-EFE5-FC901FE42BB1}"/>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98215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7588A-278E-520D-3AE9-877D3C0D5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0A104B-D703-3445-23AA-FB7E326DB5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5A77A5-390C-D38E-E6EA-42A5C428F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4838C-B90E-E08B-D73C-20C5B67217DA}"/>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6" name="Footer Placeholder 5">
            <a:extLst>
              <a:ext uri="{FF2B5EF4-FFF2-40B4-BE49-F238E27FC236}">
                <a16:creationId xmlns:a16="http://schemas.microsoft.com/office/drawing/2014/main" id="{1BB53F90-7B66-3712-52F3-B5A16E5598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2BDB70-BBDD-CE7F-4EFB-C962FBE84845}"/>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410365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8D91-B678-0ECA-CF3F-EF3F29BC6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3DE7F9-738D-E9E7-8E13-6BC8F3688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FE624F-242E-054B-4F34-54DFB3F5A3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96655-7360-2CEF-5B88-86B46B147AB0}"/>
              </a:ext>
            </a:extLst>
          </p:cNvPr>
          <p:cNvSpPr>
            <a:spLocks noGrp="1"/>
          </p:cNvSpPr>
          <p:nvPr>
            <p:ph type="dt" sz="half" idx="10"/>
          </p:nvPr>
        </p:nvSpPr>
        <p:spPr/>
        <p:txBody>
          <a:bodyPr/>
          <a:lstStyle/>
          <a:p>
            <a:fld id="{D13C7677-772E-4A77-AB43-FCF796090CC8}" type="datetimeFigureOut">
              <a:rPr lang="en-US" smtClean="0"/>
              <a:t>8/20/2024</a:t>
            </a:fld>
            <a:endParaRPr lang="en-US"/>
          </a:p>
        </p:txBody>
      </p:sp>
      <p:sp>
        <p:nvSpPr>
          <p:cNvPr id="6" name="Footer Placeholder 5">
            <a:extLst>
              <a:ext uri="{FF2B5EF4-FFF2-40B4-BE49-F238E27FC236}">
                <a16:creationId xmlns:a16="http://schemas.microsoft.com/office/drawing/2014/main" id="{0CCE2522-7851-DC65-0568-D32D3FB39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7DC20-7007-5BE1-823E-67E355699576}"/>
              </a:ext>
            </a:extLst>
          </p:cNvPr>
          <p:cNvSpPr>
            <a:spLocks noGrp="1"/>
          </p:cNvSpPr>
          <p:nvPr>
            <p:ph type="sldNum" sz="quarter" idx="12"/>
          </p:nvPr>
        </p:nvSpPr>
        <p:spPr/>
        <p:txBody>
          <a:bodyPr/>
          <a:lstStyle/>
          <a:p>
            <a:fld id="{A92A3143-12E1-474B-872F-C64E391CCB1D}" type="slidenum">
              <a:rPr lang="en-US" smtClean="0"/>
              <a:t>‹#›</a:t>
            </a:fld>
            <a:endParaRPr lang="en-US"/>
          </a:p>
        </p:txBody>
      </p:sp>
    </p:spTree>
    <p:extLst>
      <p:ext uri="{BB962C8B-B14F-4D97-AF65-F5344CB8AC3E}">
        <p14:creationId xmlns:p14="http://schemas.microsoft.com/office/powerpoint/2010/main" val="188121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F799BF-27E2-62CF-8AEA-F9715CA304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364C6C-8077-2280-6D32-B6EA0FC44D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1B546-89A3-DEB7-5B2A-C15B481847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3C7677-772E-4A77-AB43-FCF796090CC8}" type="datetimeFigureOut">
              <a:rPr lang="en-US" smtClean="0"/>
              <a:t>8/20/2024</a:t>
            </a:fld>
            <a:endParaRPr lang="en-US"/>
          </a:p>
        </p:txBody>
      </p:sp>
      <p:sp>
        <p:nvSpPr>
          <p:cNvPr id="5" name="Footer Placeholder 4">
            <a:extLst>
              <a:ext uri="{FF2B5EF4-FFF2-40B4-BE49-F238E27FC236}">
                <a16:creationId xmlns:a16="http://schemas.microsoft.com/office/drawing/2014/main" id="{6889E838-D641-8E64-69D5-DF8A001DF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6F2616-31E5-E6DD-B94D-D268D00F2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2A3143-12E1-474B-872F-C64E391CCB1D}" type="slidenum">
              <a:rPr lang="en-US" smtClean="0"/>
              <a:t>‹#›</a:t>
            </a:fld>
            <a:endParaRPr lang="en-US"/>
          </a:p>
        </p:txBody>
      </p:sp>
    </p:spTree>
    <p:extLst>
      <p:ext uri="{BB962C8B-B14F-4D97-AF65-F5344CB8AC3E}">
        <p14:creationId xmlns:p14="http://schemas.microsoft.com/office/powerpoint/2010/main" val="3252892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ris.paho.org/handle/10665.2/61108"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C1E5815-D54C-487F-A054-6D4930ADE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208496"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9" name="Picture 8">
            <a:extLst>
              <a:ext uri="{FF2B5EF4-FFF2-40B4-BE49-F238E27FC236}">
                <a16:creationId xmlns:a16="http://schemas.microsoft.com/office/drawing/2014/main" id="{CAF99136-4A6D-6545-E20E-01F9BE597808}"/>
              </a:ext>
            </a:extLst>
          </p:cNvPr>
          <p:cNvPicPr>
            <a:picLocks noChangeAspect="1"/>
          </p:cNvPicPr>
          <p:nvPr/>
        </p:nvPicPr>
        <p:blipFill rotWithShape="1">
          <a:blip r:embed="rId2"/>
          <a:srcRect t="1555"/>
          <a:stretch/>
        </p:blipFill>
        <p:spPr>
          <a:xfrm>
            <a:off x="978659" y="643468"/>
            <a:ext cx="3986812" cy="5571066"/>
          </a:xfrm>
          <a:prstGeom prst="rect">
            <a:avLst/>
          </a:prstGeom>
        </p:spPr>
      </p:pic>
      <p:sp>
        <p:nvSpPr>
          <p:cNvPr id="12" name="TextBox 11">
            <a:extLst>
              <a:ext uri="{FF2B5EF4-FFF2-40B4-BE49-F238E27FC236}">
                <a16:creationId xmlns:a16="http://schemas.microsoft.com/office/drawing/2014/main" id="{344B5D3E-42EC-A47F-99A8-50B7F199092D}"/>
              </a:ext>
            </a:extLst>
          </p:cNvPr>
          <p:cNvSpPr txBox="1"/>
          <p:nvPr/>
        </p:nvSpPr>
        <p:spPr>
          <a:xfrm>
            <a:off x="5521300" y="616110"/>
            <a:ext cx="5892076" cy="4247317"/>
          </a:xfrm>
          <a:prstGeom prst="rect">
            <a:avLst/>
          </a:prstGeom>
          <a:noFill/>
        </p:spPr>
        <p:txBody>
          <a:bodyPr wrap="square" rtlCol="0">
            <a:spAutoFit/>
          </a:bodyPr>
          <a:lstStyle/>
          <a:p>
            <a:r>
              <a:rPr lang="en-US" b="1" dirty="0"/>
              <a:t>New publication!: </a:t>
            </a:r>
            <a:r>
              <a:rPr lang="en-US" b="1" i="0" dirty="0">
                <a:solidFill>
                  <a:srgbClr val="000000"/>
                </a:solidFill>
                <a:effectLst/>
                <a:highlight>
                  <a:srgbClr val="FFFFFF"/>
                </a:highlight>
                <a:latin typeface="Aptos" panose="020B0004020202020204" pitchFamily="34" charset="0"/>
                <a:hlinkClick r:id="rId3"/>
              </a:rPr>
              <a:t>Guidance for the active search for cases of acute flaccid paralysis, measles and rubella </a:t>
            </a:r>
            <a:endParaRPr lang="en-US" b="1" i="0" dirty="0">
              <a:solidFill>
                <a:srgbClr val="000000"/>
              </a:solidFill>
              <a:effectLst/>
              <a:highlight>
                <a:srgbClr val="FFFFFF"/>
              </a:highlight>
              <a:latin typeface="Aptos" panose="020B0004020202020204" pitchFamily="34" charset="0"/>
            </a:endParaRPr>
          </a:p>
          <a:p>
            <a:endParaRPr lang="en-US" b="1" dirty="0"/>
          </a:p>
          <a:p>
            <a:endParaRPr lang="en-US" dirty="0"/>
          </a:p>
          <a:p>
            <a:r>
              <a:rPr lang="en-US" b="1" dirty="0"/>
              <a:t>What is it about?</a:t>
            </a:r>
          </a:p>
          <a:p>
            <a:r>
              <a:rPr lang="en-US" dirty="0"/>
              <a:t>The publication outlines updated technical guidance and data collection tools for implementing active search for acute flaccid paralysis, measles and rubella. The joint implementation of active search for these three diseases aims to achieve synergy of human and financial resources, according to disease-specific considerations.</a:t>
            </a:r>
          </a:p>
          <a:p>
            <a:endParaRPr lang="en-US" dirty="0"/>
          </a:p>
          <a:p>
            <a:r>
              <a:rPr lang="en-US" b="1" dirty="0"/>
              <a:t>Who is the target?</a:t>
            </a:r>
          </a:p>
          <a:p>
            <a:r>
              <a:rPr lang="en-US" dirty="0"/>
              <a:t>All health workers involved in surveillance activities for vaccine-preventable diseases at all levels.</a:t>
            </a:r>
          </a:p>
        </p:txBody>
      </p:sp>
      <p:sp>
        <p:nvSpPr>
          <p:cNvPr id="13" name="TextBox 12">
            <a:extLst>
              <a:ext uri="{FF2B5EF4-FFF2-40B4-BE49-F238E27FC236}">
                <a16:creationId xmlns:a16="http://schemas.microsoft.com/office/drawing/2014/main" id="{13783AC6-B43A-C031-2067-4BD905C61B00}"/>
              </a:ext>
            </a:extLst>
          </p:cNvPr>
          <p:cNvSpPr txBox="1"/>
          <p:nvPr/>
        </p:nvSpPr>
        <p:spPr>
          <a:xfrm>
            <a:off x="5521300" y="5479537"/>
            <a:ext cx="5892076" cy="646331"/>
          </a:xfrm>
          <a:prstGeom prst="rect">
            <a:avLst/>
          </a:prstGeom>
          <a:noFill/>
        </p:spPr>
        <p:txBody>
          <a:bodyPr wrap="square" rtlCol="0">
            <a:spAutoFit/>
          </a:bodyPr>
          <a:lstStyle/>
          <a:p>
            <a:r>
              <a:rPr lang="en-US" dirty="0"/>
              <a:t>The publication is available in Spanish, but soon it would be in English and Portuguese. </a:t>
            </a:r>
          </a:p>
        </p:txBody>
      </p:sp>
    </p:spTree>
    <p:extLst>
      <p:ext uri="{BB962C8B-B14F-4D97-AF65-F5344CB8AC3E}">
        <p14:creationId xmlns:p14="http://schemas.microsoft.com/office/powerpoint/2010/main" val="254362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107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Bravo, Ms. Pamela (WDC)</dc:creator>
  <cp:lastModifiedBy>Pacis, Ms. Carmelita Lucia (WDC)</cp:lastModifiedBy>
  <cp:revision>6</cp:revision>
  <dcterms:created xsi:type="dcterms:W3CDTF">2024-08-16T20:05:34Z</dcterms:created>
  <dcterms:modified xsi:type="dcterms:W3CDTF">2024-08-20T21:24:26Z</dcterms:modified>
</cp:coreProperties>
</file>