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5133663847575E-2"/>
          <c:y val="3.1225114101222709E-2"/>
          <c:w val="0.92568788276465452"/>
          <c:h val="0.906789824348879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59F-4D16-B00C-9E906296263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59F-4D16-B00C-9E906296263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59F-4D16-B00C-9E906296263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59F-4D16-B00C-9E906296263A}"/>
              </c:ext>
            </c:extLst>
          </c:dPt>
          <c:cat>
            <c:strRef>
              <c:f>Sheet1!$A$2:$A$25</c:f>
              <c:strCache>
                <c:ptCount val="24"/>
                <c:pt idx="0">
                  <c:v>CAN</c:v>
                </c:pt>
                <c:pt idx="1">
                  <c:v>PRY</c:v>
                </c:pt>
                <c:pt idx="2">
                  <c:v>MEX</c:v>
                </c:pt>
                <c:pt idx="3">
                  <c:v>HND</c:v>
                </c:pt>
                <c:pt idx="4">
                  <c:v>CAR</c:v>
                </c:pt>
                <c:pt idx="5">
                  <c:v>CHL</c:v>
                </c:pt>
                <c:pt idx="6">
                  <c:v>HTI</c:v>
                </c:pt>
                <c:pt idx="7">
                  <c:v>PER</c:v>
                </c:pt>
                <c:pt idx="8">
                  <c:v>GTM</c:v>
                </c:pt>
                <c:pt idx="9">
                  <c:v>NIC</c:v>
                </c:pt>
                <c:pt idx="10">
                  <c:v>COL</c:v>
                </c:pt>
                <c:pt idx="11">
                  <c:v>BRA</c:v>
                </c:pt>
                <c:pt idx="12">
                  <c:v>CRI</c:v>
                </c:pt>
                <c:pt idx="13">
                  <c:v>ARG</c:v>
                </c:pt>
                <c:pt idx="14">
                  <c:v>SLV</c:v>
                </c:pt>
                <c:pt idx="15">
                  <c:v>PAN</c:v>
                </c:pt>
                <c:pt idx="16">
                  <c:v>VEN</c:v>
                </c:pt>
                <c:pt idx="17">
                  <c:v>BOL</c:v>
                </c:pt>
                <c:pt idx="18">
                  <c:v>CUB</c:v>
                </c:pt>
                <c:pt idx="19">
                  <c:v>DOM</c:v>
                </c:pt>
                <c:pt idx="20">
                  <c:v>USA</c:v>
                </c:pt>
                <c:pt idx="21">
                  <c:v>ECU</c:v>
                </c:pt>
                <c:pt idx="22">
                  <c:v>URY</c:v>
                </c:pt>
                <c:pt idx="23">
                  <c:v>Fr Terr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52</c:v>
                </c:pt>
                <c:pt idx="1">
                  <c:v>52</c:v>
                </c:pt>
                <c:pt idx="2">
                  <c:v>51</c:v>
                </c:pt>
                <c:pt idx="3">
                  <c:v>50</c:v>
                </c:pt>
                <c:pt idx="4">
                  <c:v>47</c:v>
                </c:pt>
                <c:pt idx="5">
                  <c:v>46</c:v>
                </c:pt>
                <c:pt idx="6">
                  <c:v>44</c:v>
                </c:pt>
                <c:pt idx="7">
                  <c:v>44</c:v>
                </c:pt>
                <c:pt idx="8">
                  <c:v>42</c:v>
                </c:pt>
                <c:pt idx="9">
                  <c:v>42</c:v>
                </c:pt>
                <c:pt idx="10">
                  <c:v>40</c:v>
                </c:pt>
                <c:pt idx="11">
                  <c:v>38</c:v>
                </c:pt>
                <c:pt idx="12">
                  <c:v>37</c:v>
                </c:pt>
                <c:pt idx="13">
                  <c:v>36</c:v>
                </c:pt>
                <c:pt idx="14">
                  <c:v>36</c:v>
                </c:pt>
                <c:pt idx="15">
                  <c:v>29</c:v>
                </c:pt>
                <c:pt idx="16">
                  <c:v>29</c:v>
                </c:pt>
                <c:pt idx="17">
                  <c:v>27</c:v>
                </c:pt>
                <c:pt idx="18">
                  <c:v>26</c:v>
                </c:pt>
                <c:pt idx="19">
                  <c:v>17</c:v>
                </c:pt>
                <c:pt idx="20">
                  <c:v>8</c:v>
                </c:pt>
                <c:pt idx="21">
                  <c:v>4</c:v>
                </c:pt>
                <c:pt idx="22">
                  <c:v>2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9F-4D16-B00C-9E9062962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126065152"/>
        <c:axId val="39969344"/>
      </c:barChart>
      <c:catAx>
        <c:axId val="126065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9969344"/>
        <c:crosses val="autoZero"/>
        <c:auto val="1"/>
        <c:lblAlgn val="ctr"/>
        <c:lblOffset val="100"/>
        <c:noMultiLvlLbl val="0"/>
      </c:catAx>
      <c:valAx>
        <c:axId val="39969344"/>
        <c:scaling>
          <c:orientation val="minMax"/>
          <c:max val="55"/>
          <c:min val="0"/>
        </c:scaling>
        <c:delete val="0"/>
        <c:axPos val="l"/>
        <c:majorGridlines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6065152"/>
        <c:crosses val="autoZero"/>
        <c:crossBetween val="between"/>
        <c:majorUnit val="5"/>
        <c:min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2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5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5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2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1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9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8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4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2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6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76273-D1E8-4F8C-8397-0B2D78B6EB2F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9EC6-0A29-46F2-9FFB-8F4441ACC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2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523691"/>
              </p:ext>
            </p:extLst>
          </p:nvPr>
        </p:nvGraphicFramePr>
        <p:xfrm>
          <a:off x="685800" y="1066801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96C3E56-D4C8-48BA-BDEB-F3AC301CD3E4}"/>
              </a:ext>
            </a:extLst>
          </p:cNvPr>
          <p:cNvCxnSpPr/>
          <p:nvPr/>
        </p:nvCxnSpPr>
        <p:spPr>
          <a:xfrm>
            <a:off x="1066800" y="1447800"/>
            <a:ext cx="7762672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EAD82468-9DA2-456A-861E-7B2F034AC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13" y="13252"/>
            <a:ext cx="9296400" cy="1143000"/>
          </a:xfrm>
        </p:spPr>
        <p:txBody>
          <a:bodyPr>
            <a:noAutofit/>
          </a:bodyPr>
          <a:lstStyle/>
          <a:p>
            <a:r>
              <a:rPr lang="es-ES_tradnl" altLang="en-US" sz="2800" b="1" dirty="0"/>
              <a:t>Informes semanales de vigilancia de sarampión y rubéola recibidos en la OPS, Las Américas</a:t>
            </a:r>
            <a:r>
              <a:rPr lang="es-PE" sz="2800" b="1" dirty="0"/>
              <a:t>, 2018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F17420-D569-4B3C-95AD-267C6DE62CDC}"/>
              </a:ext>
            </a:extLst>
          </p:cNvPr>
          <p:cNvSpPr/>
          <p:nvPr/>
        </p:nvSpPr>
        <p:spPr>
          <a:xfrm rot="16200000">
            <a:off x="-800240" y="3110920"/>
            <a:ext cx="25426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PE" sz="1200" dirty="0">
                <a:latin typeface="Arial" pitchFamily="34" charset="0"/>
                <a:cs typeface="Arial" pitchFamily="34" charset="0"/>
              </a:rPr>
              <a:t>Número de semanas reportando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099AA1A-0EB8-4BC9-9131-5FDA99C04BA1}"/>
              </a:ext>
            </a:extLst>
          </p:cNvPr>
          <p:cNvSpPr txBox="1">
            <a:spLocks/>
          </p:cNvSpPr>
          <p:nvPr/>
        </p:nvSpPr>
        <p:spPr>
          <a:xfrm>
            <a:off x="385171" y="6155826"/>
            <a:ext cx="8444301" cy="5497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1200" dirty="0"/>
              <a:t>Fuente: Reporte de países a través del ISIS, MESS, DEF y archivos de Excel a FPL-IM/OPS</a:t>
            </a:r>
          </a:p>
          <a:p>
            <a:pPr algn="l"/>
            <a:r>
              <a:rPr lang="es-ES_tradnl" sz="1200" dirty="0"/>
              <a:t>NOTA: CAR representa a los países del Caribe no Latino; </a:t>
            </a:r>
            <a:r>
              <a:rPr lang="en-US" sz="1200" dirty="0"/>
              <a:t>Fr Terr (</a:t>
            </a:r>
            <a:r>
              <a:rPr lang="en-US" sz="1200" dirty="0" err="1"/>
              <a:t>Teritorios</a:t>
            </a:r>
            <a:r>
              <a:rPr lang="en-US" sz="1200" dirty="0"/>
              <a:t> </a:t>
            </a:r>
            <a:r>
              <a:rPr lang="en-US" sz="1200" dirty="0" err="1"/>
              <a:t>Franceses</a:t>
            </a:r>
            <a:r>
              <a:rPr lang="en-US" sz="1200" dirty="0"/>
              <a:t>) - </a:t>
            </a:r>
            <a:r>
              <a:rPr lang="en-US" sz="1200" dirty="0" err="1"/>
              <a:t>Guayana</a:t>
            </a:r>
            <a:r>
              <a:rPr lang="en-US" sz="1200" dirty="0"/>
              <a:t> </a:t>
            </a:r>
            <a:r>
              <a:rPr lang="en-US" sz="1200" dirty="0" err="1"/>
              <a:t>Francesa</a:t>
            </a:r>
            <a:r>
              <a:rPr lang="en-US" sz="1200" dirty="0"/>
              <a:t>, Guadalupe y </a:t>
            </a:r>
            <a:r>
              <a:rPr lang="en-US" sz="1200" dirty="0" err="1"/>
              <a:t>Martinica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6816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67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Informes semanales de vigilancia de sarampión y rubéola recibidos en la OPS, Las Américas,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Countries reporting measles and rubella data weekly to PAHO. The Americas, 2013-2014</dc:title>
  <dc:creator>Bravo, Ms. Pamela (WDC)</dc:creator>
  <cp:lastModifiedBy>Pacis, Ms. Carmelita Lucia (WDC)</cp:lastModifiedBy>
  <cp:revision>37</cp:revision>
  <dcterms:created xsi:type="dcterms:W3CDTF">2015-04-14T20:33:38Z</dcterms:created>
  <dcterms:modified xsi:type="dcterms:W3CDTF">2019-03-25T13:03:23Z</dcterms:modified>
</cp:coreProperties>
</file>