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265432098765434E-2"/>
          <c:y val="0.13036547185415071"/>
          <c:w val="0.84104938271604934"/>
          <c:h val="0.815278549355832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Variables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661-453A-8754-427972EDA2C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661-453A-8754-427972EDA2C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661-453A-8754-427972EDA2C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8661-453A-8754-427972EDA2C5}"/>
              </c:ext>
            </c:extLst>
          </c:dPt>
          <c:cat>
            <c:strRef>
              <c:f>Sheet1!$A$2:$A$12</c:f>
              <c:strCache>
                <c:ptCount val="11"/>
                <c:pt idx="0">
                  <c:v> 48 hours</c:v>
                </c:pt>
                <c:pt idx="1">
                  <c:v>Name</c:v>
                </c:pt>
                <c:pt idx="2">
                  <c:v>Residence</c:v>
                </c:pt>
                <c:pt idx="3">
                  <c:v>Gender</c:v>
                </c:pt>
                <c:pt idx="4">
                  <c:v>Date Specimen Collected</c:v>
                </c:pt>
                <c:pt idx="5">
                  <c:v>Date of Birth (age)</c:v>
                </c:pt>
                <c:pt idx="6">
                  <c:v>Date Reported</c:v>
                </c:pt>
                <c:pt idx="7">
                  <c:v>Date Homevisit</c:v>
                </c:pt>
                <c:pt idx="8">
                  <c:v>Date Rash Onset</c:v>
                </c:pt>
                <c:pt idx="9">
                  <c:v>With Fever</c:v>
                </c:pt>
                <c:pt idx="10">
                  <c:v>Date of previous vaccination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82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85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61-453A-8754-427972EDA2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8385792"/>
        <c:axId val="114748224"/>
      </c:barChart>
      <c:catAx>
        <c:axId val="148385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14748224"/>
        <c:crosses val="autoZero"/>
        <c:auto val="1"/>
        <c:lblAlgn val="ctr"/>
        <c:lblOffset val="100"/>
        <c:noMultiLvlLbl val="0"/>
      </c:catAx>
      <c:valAx>
        <c:axId val="11474822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8385792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676E9-F5B1-4035-8D89-D13316D22E7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1A7C2-553E-4A67-9043-EC6088FF4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08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0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7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4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6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0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3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1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0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2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3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5BF85-F039-474D-898C-32D09D97C7B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4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123680"/>
              </p:ext>
            </p:extLst>
          </p:nvPr>
        </p:nvGraphicFramePr>
        <p:xfrm>
          <a:off x="502622" y="1184560"/>
          <a:ext cx="8336578" cy="475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929640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Proportion of 11 variables reported for the indicator on adequate investigation, Region of the Americas, 2018*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-611465" y="3385243"/>
            <a:ext cx="19511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Percentage of cases (%)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5500" y="6019800"/>
            <a:ext cx="88223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/>
              <a:t>Source: Country reports to FPL-IM/PAHO</a:t>
            </a:r>
          </a:p>
          <a:p>
            <a:pPr marL="228600" lvl="0" indent="-228600" algn="l">
              <a:buAutoNum type="arabicParenBoth"/>
            </a:pPr>
            <a:r>
              <a:rPr lang="en-US" sz="1200" dirty="0"/>
              <a:t>The graph only included information of suspected cases with household visit within 48 hours following reporting. </a:t>
            </a:r>
          </a:p>
          <a:p>
            <a:pPr lvl="0" algn="l"/>
            <a:r>
              <a:rPr lang="en-US" sz="1200" dirty="0"/>
              <a:t>* For countries reporting case-based data. Data as of 3 April 2019.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239000" y="1219200"/>
            <a:ext cx="1752600" cy="49449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/>
              <a:t>N=21,091 cases</a:t>
            </a:r>
            <a:r>
              <a:rPr lang="en-US" sz="1600" baseline="30000" dirty="0"/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2812779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69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Proportion of 11 variables reported for the indicator on adequate investigation, Region of the Americas, 2018*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59</cp:revision>
  <cp:lastPrinted>2014-12-12T18:37:59Z</cp:lastPrinted>
  <dcterms:created xsi:type="dcterms:W3CDTF">2013-05-16T22:33:14Z</dcterms:created>
  <dcterms:modified xsi:type="dcterms:W3CDTF">2019-04-29T15:59:15Z</dcterms:modified>
</cp:coreProperties>
</file>