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04161214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92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8D8E8-5498-4755-A376-FA0A852F816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6BBE1-B7A7-4A29-94AB-DB5321997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16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the measles virus sequences reported to </a:t>
            </a:r>
            <a:r>
              <a:rPr lang="en-US" dirty="0" err="1"/>
              <a:t>MeaNS</a:t>
            </a:r>
            <a:r>
              <a:rPr lang="en-US" dirty="0"/>
              <a:t> during the last 7.5 years, some of them were sporadic and only two of them have been detected during all this period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485D0E-6511-AB44-B03E-8E3001D6D9DB}" type="slidenum">
              <a:rPr lang="en-US" altLang="x-none" smtClean="0"/>
              <a:pPr/>
              <a:t>1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95192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E36F9-776D-4486-9692-D0965FEEC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5A4C1-9408-4D5C-BB95-DA99AA844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D5B9F-5810-42CF-B0C1-405A7F70C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8E5D-7A75-43C7-A767-177BDD96DCDB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89BC2-8FA1-4239-BC06-CB70769CC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ACD56-593F-4278-96B5-7D9DE14AB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513D-A0C0-4A8C-B75E-1F4983AE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5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44686-1ECA-4920-99E8-3DF5A3566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738CAA-6C78-440B-B265-FB82A28968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A5631-DCFF-4E62-8534-23B7F01E4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8E5D-7A75-43C7-A767-177BDD96DCDB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7AF9F-D304-4CD5-8644-126C57CC4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2A607-C9F4-44E7-84C6-88DD1B5DC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513D-A0C0-4A8C-B75E-1F4983AE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6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1F6DA9-83E0-46D6-8FB9-762BC92C71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432CF8-FD60-453E-A599-3E64E0CE33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98B2F-5703-4FBC-81DE-03A752A8F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8E5D-7A75-43C7-A767-177BDD96DCDB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C0DB8-FA0E-45C1-BC13-C638E3FCC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3C3C6-B4A5-45A1-8043-4235AED44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513D-A0C0-4A8C-B75E-1F4983AE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249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838419" y="6356350"/>
            <a:ext cx="2743121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l" defTabSz="914217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859" y="6356350"/>
            <a:ext cx="4114284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ctr" defTabSz="914217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838419" y="611654"/>
            <a:ext cx="10515163" cy="858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82843" tIns="91422" rIns="182843" bIns="91422" numCol="1" anchor="ctr" anchorCtr="0" compatLnSpc="1">
            <a:prstTxWarp prst="textNoShape">
              <a:avLst/>
            </a:prstTxWarp>
          </a:bodyPr>
          <a:lstStyle>
            <a:lvl1pPr algn="ctr">
              <a:defRPr sz="3800" b="1">
                <a:solidFill>
                  <a:srgbClr val="00AAF0"/>
                </a:solidFill>
              </a:defRPr>
            </a:lvl1pPr>
          </a:lstStyle>
          <a:p>
            <a:pPr lvl="0"/>
            <a:r>
              <a:rPr lang="en-US" altLang="x-none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0895369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93008-200D-4411-86D5-7A4E8CDD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FDA70-7D4C-414C-A4D0-892E1CA87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4B323-79B9-4A27-A446-81FBB7EAB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8E5D-7A75-43C7-A767-177BDD96DCDB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74B02-62F2-4FBD-ABEC-DE8B6162F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44834-B72A-438C-9052-2505A9C82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513D-A0C0-4A8C-B75E-1F4983AE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00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3FCE2-C8EC-4C48-8606-D108776C7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8F7395-FCC5-43A9-BAD2-30AAC6039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37D7B-A205-4924-BF3C-4003FCC58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8E5D-7A75-43C7-A767-177BDD96DCDB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98C61-2867-43DE-BABD-53836D4A9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1BB66-E32C-43CB-B7C2-693AFB727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513D-A0C0-4A8C-B75E-1F4983AE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8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5953-B5BD-45BF-9054-D0EBC6324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63BAA-66EF-4D2A-BE84-BF6D51EBC1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0A138-C32E-4E58-B9B5-83ACCFEDE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271318-EB8B-40A9-9CAD-BFA7BE412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8E5D-7A75-43C7-A767-177BDD96DCDB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0F23B4-D828-463B-AED1-2B8F8D29A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072BBE-207C-4A2D-8AFA-133D6C70F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513D-A0C0-4A8C-B75E-1F4983AE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7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DADE6-C29A-4E2F-940D-D76F4E4EB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68F8C-D2C3-4C46-B62C-A7BABA56E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EC5A2-2CDC-4604-83E6-9E42FC42F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6888DA-2067-4DCC-88F9-5DEEBDDCCE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3447E7-899B-4596-8C80-D605B630C1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58E48A-6E34-4F49-9825-04917C32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8E5D-7A75-43C7-A767-177BDD96DCDB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50DDFE-7F3C-4292-BAF6-F1DD5B031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065EFA-5B29-4BEC-87E2-B583B84D6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513D-A0C0-4A8C-B75E-1F4983AE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0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A2308-71EF-4F52-8F07-360B9F5C3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34B5A5-E0DB-4B4F-AEEC-463AD614F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8E5D-7A75-43C7-A767-177BDD96DCDB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F6837D-7F29-45AF-A8A8-D987AF8C6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567F52-80E6-448C-965A-D3C537A00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513D-A0C0-4A8C-B75E-1F4983AE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2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304A52-789B-442B-B02C-14BB9A1BA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8E5D-7A75-43C7-A767-177BDD96DCDB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66CB70-AC1D-4605-8752-D42E85296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491FCF-9200-4FC8-A517-619EAE58D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513D-A0C0-4A8C-B75E-1F4983AE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6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5B43D-71F3-410C-851D-F0136E306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F9BBF-ACBB-4932-B0ED-785FB9370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339F87-7100-4B57-809E-882C64E614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3B7CA8-E023-41FF-8A55-3F04CF067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8E5D-7A75-43C7-A767-177BDD96DCDB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BAED26-020E-46BC-AC4E-2DF8C86A9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80241-EFC3-4BFB-BE1F-91D7F5074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513D-A0C0-4A8C-B75E-1F4983AE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64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71A1C-8A06-4533-99CD-E7B6DE55B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DC3375-4C87-4864-B911-79E9885861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38D2C0-0D0C-4110-AC45-F772BE5EED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0CF04B-1D69-4F81-AC1E-B71714882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8E5D-7A75-43C7-A767-177BDD96DCDB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3CB860-B7D8-4764-B474-EF98735F4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5EBCF-233B-41CD-8617-4002DD19E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513D-A0C0-4A8C-B75E-1F4983AE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66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02BB4C-6925-4910-9C95-E9659D370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0D3BF5-183D-4F48-B397-C6B07E589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30C90-3F5A-45BC-8B84-C2C841FB88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58E5D-7A75-43C7-A767-177BDD96DCDB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778A4-CA1D-4410-9E3E-FE7006D87A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3EC1A-AC3D-4B65-9CE4-E86AF9D6C1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1513D-A0C0-4A8C-B75E-1F4983AE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61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1A88509-12E6-F148-B8FE-49A4C607C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830" y="799655"/>
            <a:ext cx="3163115" cy="316311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 dirty="0"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libri" panose="020F0502020204030204" pitchFamily="34" charset="0"/>
                <a:cs typeface="Arial" charset="0"/>
              </a:rPr>
              <a:t>Sequences of the </a:t>
            </a:r>
            <a:r>
              <a:rPr lang="en-US" sz="1800" dirty="0">
                <a:solidFill>
                  <a:srgbClr val="FF9B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libri" panose="020F0502020204030204" pitchFamily="34" charset="0"/>
                <a:cs typeface="Arial" charset="0"/>
              </a:rPr>
              <a:t>measles N gene </a:t>
            </a:r>
            <a:r>
              <a:rPr lang="en-US" sz="1800" dirty="0"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libri" panose="020F0502020204030204" pitchFamily="34" charset="0"/>
                <a:cs typeface="Arial" charset="0"/>
              </a:rPr>
              <a:t>reported to MeaNS by year.</a:t>
            </a:r>
            <a:br>
              <a:rPr lang="en-US" sz="1800" dirty="0"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libri" panose="020F0502020204030204" pitchFamily="34" charset="0"/>
                <a:cs typeface="Arial" charset="0"/>
              </a:rPr>
            </a:br>
            <a:r>
              <a:rPr lang="en-US" sz="1800" dirty="0"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libri" panose="020F0502020204030204" pitchFamily="34" charset="0"/>
                <a:cs typeface="Arial" charset="0"/>
              </a:rPr>
              <a:t>Region of the Americas, 2012-2019*</a:t>
            </a:r>
            <a:endParaRPr lang="en-US" sz="1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9122D87-BCF3-4970-A19A-DBD72E441F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455547"/>
              </p:ext>
            </p:extLst>
          </p:nvPr>
        </p:nvGraphicFramePr>
        <p:xfrm>
          <a:off x="3829594" y="1485900"/>
          <a:ext cx="7733754" cy="2819770"/>
        </p:xfrm>
        <a:graphic>
          <a:graphicData uri="http://schemas.openxmlformats.org/drawingml/2006/table">
            <a:tbl>
              <a:tblPr firstRow="1" bandRow="1"/>
              <a:tblGrid>
                <a:gridCol w="559105">
                  <a:extLst>
                    <a:ext uri="{9D8B030D-6E8A-4147-A177-3AD203B41FA5}">
                      <a16:colId xmlns:a16="http://schemas.microsoft.com/office/drawing/2014/main" val="190018304"/>
                    </a:ext>
                  </a:extLst>
                </a:gridCol>
                <a:gridCol w="652532">
                  <a:extLst>
                    <a:ext uri="{9D8B030D-6E8A-4147-A177-3AD203B41FA5}">
                      <a16:colId xmlns:a16="http://schemas.microsoft.com/office/drawing/2014/main" val="3738194108"/>
                    </a:ext>
                  </a:extLst>
                </a:gridCol>
                <a:gridCol w="865853">
                  <a:extLst>
                    <a:ext uri="{9D8B030D-6E8A-4147-A177-3AD203B41FA5}">
                      <a16:colId xmlns:a16="http://schemas.microsoft.com/office/drawing/2014/main" val="2700529649"/>
                    </a:ext>
                  </a:extLst>
                </a:gridCol>
                <a:gridCol w="809677">
                  <a:extLst>
                    <a:ext uri="{9D8B030D-6E8A-4147-A177-3AD203B41FA5}">
                      <a16:colId xmlns:a16="http://schemas.microsoft.com/office/drawing/2014/main" val="2187732694"/>
                    </a:ext>
                  </a:extLst>
                </a:gridCol>
                <a:gridCol w="856233">
                  <a:extLst>
                    <a:ext uri="{9D8B030D-6E8A-4147-A177-3AD203B41FA5}">
                      <a16:colId xmlns:a16="http://schemas.microsoft.com/office/drawing/2014/main" val="3398822418"/>
                    </a:ext>
                  </a:extLst>
                </a:gridCol>
                <a:gridCol w="856233">
                  <a:extLst>
                    <a:ext uri="{9D8B030D-6E8A-4147-A177-3AD203B41FA5}">
                      <a16:colId xmlns:a16="http://schemas.microsoft.com/office/drawing/2014/main" val="2453028971"/>
                    </a:ext>
                  </a:extLst>
                </a:gridCol>
                <a:gridCol w="856233">
                  <a:extLst>
                    <a:ext uri="{9D8B030D-6E8A-4147-A177-3AD203B41FA5}">
                      <a16:colId xmlns:a16="http://schemas.microsoft.com/office/drawing/2014/main" val="1851056140"/>
                    </a:ext>
                  </a:extLst>
                </a:gridCol>
                <a:gridCol w="809677">
                  <a:extLst>
                    <a:ext uri="{9D8B030D-6E8A-4147-A177-3AD203B41FA5}">
                      <a16:colId xmlns:a16="http://schemas.microsoft.com/office/drawing/2014/main" val="268595609"/>
                    </a:ext>
                  </a:extLst>
                </a:gridCol>
                <a:gridCol w="798881">
                  <a:extLst>
                    <a:ext uri="{9D8B030D-6E8A-4147-A177-3AD203B41FA5}">
                      <a16:colId xmlns:a16="http://schemas.microsoft.com/office/drawing/2014/main" val="1095007207"/>
                    </a:ext>
                  </a:extLst>
                </a:gridCol>
                <a:gridCol w="669330">
                  <a:extLst>
                    <a:ext uri="{9D8B030D-6E8A-4147-A177-3AD203B41FA5}">
                      <a16:colId xmlns:a16="http://schemas.microsoft.com/office/drawing/2014/main" val="1753056056"/>
                    </a:ext>
                  </a:extLst>
                </a:gridCol>
              </a:tblGrid>
              <a:tr h="28197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2019*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880" marR="3880" marT="3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152013"/>
                  </a:ext>
                </a:extLst>
              </a:tr>
              <a:tr h="281977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D8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1,151</a:t>
                      </a:r>
                    </a:p>
                  </a:txBody>
                  <a:tcPr marL="3880" marR="3880" marT="3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932805"/>
                  </a:ext>
                </a:extLst>
              </a:tr>
              <a:tr h="281977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</a:t>
                      </a:r>
                    </a:p>
                  </a:txBody>
                  <a:tcPr marL="3880" marR="3880" marT="3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647294"/>
                  </a:ext>
                </a:extLst>
              </a:tr>
              <a:tr h="281977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D9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880" marR="3880" marT="3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553317"/>
                  </a:ext>
                </a:extLst>
              </a:tr>
              <a:tr h="281977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D4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3880" marR="3880" marT="3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312254"/>
                  </a:ext>
                </a:extLst>
              </a:tr>
              <a:tr h="281977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H1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880" marR="3880" marT="3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782712"/>
                  </a:ext>
                </a:extLst>
              </a:tr>
              <a:tr h="281977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D7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0" marR="3880" marT="3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716885"/>
                  </a:ext>
                </a:extLst>
              </a:tr>
              <a:tr h="281977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D3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0" marR="3880" marT="3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41652"/>
                  </a:ext>
                </a:extLst>
              </a:tr>
              <a:tr h="281977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D6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0" marR="3880" marT="3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0" marR="3880" marT="3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660519"/>
                  </a:ext>
                </a:extLst>
              </a:tr>
              <a:tr h="281977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0" marR="3880" marT="38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0" marR="3880" marT="38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0" marR="3880" marT="38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0" marR="3880" marT="38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0" marR="3880" marT="38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0" marR="3880" marT="38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0" marR="3880" marT="38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380" marR="98380" marT="49190" marB="4919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1,858</a:t>
                      </a:r>
                    </a:p>
                  </a:txBody>
                  <a:tcPr marL="3880" marR="3880" marT="38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950925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F8C6CE38-1781-4EF4-BE50-640EAA47ADE1}"/>
              </a:ext>
            </a:extLst>
          </p:cNvPr>
          <p:cNvSpPr/>
          <p:nvPr/>
        </p:nvSpPr>
        <p:spPr>
          <a:xfrm>
            <a:off x="3829593" y="5186690"/>
            <a:ext cx="71432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>
                <a:latin typeface="Calibri" panose="020F0502020204030204" pitchFamily="34" charset="0"/>
              </a:rPr>
              <a:t>Source: World Health Organization (WHO), Measles Nucleotides Sequences (</a:t>
            </a:r>
            <a:r>
              <a:rPr lang="en-US" sz="1400" dirty="0" err="1">
                <a:latin typeface="Calibri" panose="020F0502020204030204" pitchFamily="34" charset="0"/>
              </a:rPr>
              <a:t>MeaNS</a:t>
            </a:r>
            <a:r>
              <a:rPr lang="en-US" sz="1400" dirty="0">
                <a:latin typeface="Calibri" panose="020F0502020204030204" pitchFamily="34" charset="0"/>
              </a:rPr>
              <a:t>) database, N gene sequences </a:t>
            </a:r>
            <a:br>
              <a:rPr lang="en-US" sz="1400" dirty="0">
                <a:latin typeface="Calibri" panose="020F0502020204030204" pitchFamily="34" charset="0"/>
              </a:rPr>
            </a:br>
            <a:r>
              <a:rPr lang="en-US" sz="1400" dirty="0">
                <a:latin typeface="Calibri" panose="020F0502020204030204" pitchFamily="34" charset="0"/>
              </a:rPr>
              <a:t>*Data as 3 June of 2019</a:t>
            </a:r>
            <a:endParaRPr lang="en-US" sz="14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03738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123</Words>
  <Application>Microsoft Office PowerPoint</Application>
  <PresentationFormat>Widescreen</PresentationFormat>
  <Paragraphs>89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Sequences of the measles N gene reported to MeaNS by year. Region of the Americas, 2012-2019*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Measles and Rubella Laboratory publication!  This document is essentially a tool to help improve measles and rubella laboratory investigation and case classification in the Region of the Americas, a critical requirement for maintaining the elimination of these two viruses in the Region.  The publication is available at:  http://iris.paho.org/xmlui/bitstream/handle/123456789/34932/9789275119976_spa.pdf?sequence=10&amp;isAllowed=y </dc:title>
  <dc:creator>Pamela Bravo</dc:creator>
  <cp:lastModifiedBy>Pacis, Ms. Carmelita Lucia (WDC)</cp:lastModifiedBy>
  <cp:revision>15</cp:revision>
  <dcterms:created xsi:type="dcterms:W3CDTF">2019-06-05T14:35:00Z</dcterms:created>
  <dcterms:modified xsi:type="dcterms:W3CDTF">2019-07-06T04:50:47Z</dcterms:modified>
</cp:coreProperties>
</file>