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2F101-21E6-403C-9B4B-23B4591C5142}" v="193" dt="2019-06-14T15:45:41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0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38558374647606E-2"/>
          <c:y val="2.7400959645669291E-2"/>
          <c:w val="0.90403591912122094"/>
          <c:h val="0.79972994586614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72-4113-ADD3-637B686C94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72-4113-ADD3-637B686C945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Canada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12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72-4113-ADD3-637B686C945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72-4113-ADD3-637B686C9456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Colombia</c:v>
                </c:pt>
              </c:strCache>
            </c:strRef>
          </c:tx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Sheet1!$B$6:$K$6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72-4113-ADD3-637B686C945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French Guiana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Sheet1!$B$7:$K$7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72-4113-ADD3-637B686C9456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Sheet1!$B$8:$K$8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72-4113-ADD3-637B686C9456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Sheet1!$B$9:$K$9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10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  <c:pt idx="7">
                  <c:v>7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72-4113-ADD3-637B686C9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overlap val="100"/>
        <c:axId val="158375936"/>
        <c:axId val="83193216"/>
      </c:barChart>
      <c:catAx>
        <c:axId val="158375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193216"/>
        <c:crosses val="autoZero"/>
        <c:auto val="1"/>
        <c:lblAlgn val="ctr"/>
        <c:lblOffset val="100"/>
        <c:noMultiLvlLbl val="0"/>
      </c:catAx>
      <c:valAx>
        <c:axId val="8319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8375936"/>
        <c:crosses val="autoZero"/>
        <c:crossBetween val="between"/>
      </c:valAx>
    </c:plotArea>
    <c:legend>
      <c:legendPos val="b"/>
      <c:overlay val="0"/>
      <c:spPr>
        <a:ln w="6350"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9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9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9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1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7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0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0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3F977-D991-4D17-9CCD-3E54CF1F9844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9C59-51C6-419D-87FB-58D085A90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4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241163"/>
              </p:ext>
            </p:extLst>
          </p:nvPr>
        </p:nvGraphicFramePr>
        <p:xfrm>
          <a:off x="457200" y="11430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1858" y="152400"/>
            <a:ext cx="8486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chemeClr val="tx2"/>
                </a:solidFill>
                <a:cs typeface="Arial" panose="020B0604020202020204" pitchFamily="34" charset="0"/>
              </a:rPr>
              <a:t>Distribution of rubella and congenital rubella syndrome cases (CRS) by year and country following endemic interruption. </a:t>
            </a:r>
            <a:br>
              <a:rPr lang="en-US" sz="2000" b="1" kern="0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US" sz="2000" b="1" kern="0" dirty="0">
                <a:solidFill>
                  <a:schemeClr val="tx2"/>
                </a:solidFill>
                <a:cs typeface="Arial" panose="020B0604020202020204" pitchFamily="34" charset="0"/>
              </a:rPr>
              <a:t>The Americas, 2010-2019*</a:t>
            </a:r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537860" y="6187589"/>
            <a:ext cx="469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Source:  ISIS, MESS and country reports to FPL-IM/PAHO.</a:t>
            </a:r>
          </a:p>
          <a:p>
            <a:r>
              <a:rPr lang="en-GB" sz="1200" dirty="0"/>
              <a:t>Data as of 14 June 2019.</a:t>
            </a:r>
          </a:p>
        </p:txBody>
      </p:sp>
      <p:pic>
        <p:nvPicPr>
          <p:cNvPr id="9" name="Picture 2" descr="C:\Users\PAHO\AppData\Local\Microsoft\Windows\Temporary Internet Files\Content.IE5\MUCFZXRP\PngMedium-Baby-boy-lying-11925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625" y="3101472"/>
            <a:ext cx="360000" cy="2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AHO\AppData\Local\Microsoft\Windows\Temporary Internet Files\Content.IE5\MUCFZXRP\PngMedium-Baby-boy-lying-11925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524" y="4293307"/>
            <a:ext cx="322012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46" y="1972113"/>
            <a:ext cx="360363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284" y="1728924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284" y="1467314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689" y="2749550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892" y="2931112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78" y="4014541"/>
            <a:ext cx="323850" cy="22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333" y="4123173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4319248" y="1357306"/>
            <a:ext cx="1828292" cy="523220"/>
            <a:chOff x="4600105" y="1280445"/>
            <a:chExt cx="1828292" cy="523220"/>
          </a:xfrm>
        </p:grpSpPr>
        <p:sp>
          <p:nvSpPr>
            <p:cNvPr id="8" name="TextBox 7"/>
            <p:cNvSpPr txBox="1"/>
            <p:nvPr/>
          </p:nvSpPr>
          <p:spPr>
            <a:xfrm>
              <a:off x="4600105" y="1280445"/>
              <a:ext cx="1828292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otham Light" panose="02000603030000020004" pitchFamily="2" charset="0"/>
                  <a:ea typeface="Open Sans" panose="020B0606030504020204" pitchFamily="34" charset="0"/>
                  <a:cs typeface="Open Sans" panose="020B0606030504020204" pitchFamily="34" charset="0"/>
                </a:rPr>
                <a:t>1 CRS case =</a:t>
              </a:r>
            </a:p>
            <a:p>
              <a:r>
                <a:rPr lang="en-US" sz="1400" dirty="0">
                  <a:latin typeface="Gotham Light" panose="02000603030000020004" pitchFamily="2" charset="0"/>
                  <a:ea typeface="Open Sans" panose="020B0606030504020204" pitchFamily="34" charset="0"/>
                  <a:cs typeface="Open Sans" panose="020B0606030504020204" pitchFamily="34" charset="0"/>
                </a:rPr>
                <a:t>N=16 cases</a:t>
              </a:r>
              <a:endParaRPr lang="es-ES" sz="1400" dirty="0"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268" y="1316630"/>
              <a:ext cx="323850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</p:grpSp>
      <p:sp>
        <p:nvSpPr>
          <p:cNvPr id="21" name="TextBox 20"/>
          <p:cNvSpPr txBox="1"/>
          <p:nvPr/>
        </p:nvSpPr>
        <p:spPr>
          <a:xfrm>
            <a:off x="6271237" y="1449665"/>
            <a:ext cx="1981200" cy="30777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N=84 rubella cases</a:t>
            </a:r>
            <a:endParaRPr lang="es-ES" sz="1400" dirty="0">
              <a:latin typeface="Gotham Light" panose="02000603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" name="Picture 2" descr="C:\Users\PAHO\AppData\Local\Microsoft\Windows\Temporary Internet Files\Content.IE5\MUCFZXRP\PngMedium-Baby-boy-lying-11925[1].gif">
            <a:extLst>
              <a:ext uri="{FF2B5EF4-FFF2-40B4-BE49-F238E27FC236}">
                <a16:creationId xmlns:a16="http://schemas.microsoft.com/office/drawing/2014/main" id="{083A21BE-1EAD-4896-9EA8-B7EA6F02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336" y="4501881"/>
            <a:ext cx="322012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>
            <a:extLst>
              <a:ext uri="{FF2B5EF4-FFF2-40B4-BE49-F238E27FC236}">
                <a16:creationId xmlns:a16="http://schemas.microsoft.com/office/drawing/2014/main" id="{CC741FC3-BB81-41C7-8F05-210C45274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690" y="4223115"/>
            <a:ext cx="323850" cy="22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8">
            <a:extLst>
              <a:ext uri="{FF2B5EF4-FFF2-40B4-BE49-F238E27FC236}">
                <a16:creationId xmlns:a16="http://schemas.microsoft.com/office/drawing/2014/main" id="{555F7336-7365-4C44-9EFA-A0ED68EB5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284" y="3329472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8">
            <a:extLst>
              <a:ext uri="{FF2B5EF4-FFF2-40B4-BE49-F238E27FC236}">
                <a16:creationId xmlns:a16="http://schemas.microsoft.com/office/drawing/2014/main" id="{53E62F9B-9783-430F-B7EB-C060DE35E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284" y="3053876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>
            <a:extLst>
              <a:ext uri="{FF2B5EF4-FFF2-40B4-BE49-F238E27FC236}">
                <a16:creationId xmlns:a16="http://schemas.microsoft.com/office/drawing/2014/main" id="{B0DA2F95-5B63-44FD-9F53-6B8650BD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284" y="2778281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1C31AFA4-61AC-4C0C-9C60-A2858726B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284" y="2502686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>
            <a:extLst>
              <a:ext uri="{FF2B5EF4-FFF2-40B4-BE49-F238E27FC236}">
                <a16:creationId xmlns:a16="http://schemas.microsoft.com/office/drawing/2014/main" id="{254E8FAD-7A13-42F2-8861-FC2169878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284" y="2227090"/>
            <a:ext cx="320849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18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eme StandardSize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StandardSizeSlide" id="{108A0E59-F48C-4267-A6BF-B4C36CF9E143}" vid="{DA0CAF61-4526-413C-8C5B-C09636B9EA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156</TotalTime>
  <Words>52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Light</vt:lpstr>
      <vt:lpstr>Theme StandardSizeSlide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2018-07-19T16:23:03Z</dcterms:created>
  <dcterms:modified xsi:type="dcterms:W3CDTF">2019-06-28T15:11:15Z</dcterms:modified>
</cp:coreProperties>
</file>