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paho-my.sharepoint.com/personal/paciscar_paho_org/Documents/My%20Documents/0-JRF-FirstRun/Desiree%20TAG-Publication/MMR1%20Coverage%20with%20Color%20range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771076269425269"/>
          <c:y val="8.4945267904392066E-2"/>
          <c:w val="0.8157412196642575"/>
          <c:h val="0.8241626214306028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2FD-4627-AE68-28103F6A2D8B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2FD-4627-AE68-28103F6A2D8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2FD-4627-AE68-28103F6A2D8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22FD-4627-AE68-28103F6A2D8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22FD-4627-AE68-28103F6A2D8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22FD-4627-AE68-28103F6A2D8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22FD-4627-AE68-28103F6A2D8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22FD-4627-AE68-28103F6A2D8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1-22FD-4627-AE68-28103F6A2D8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3-22FD-4627-AE68-28103F6A2D8B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5-22FD-4627-AE68-28103F6A2D8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7-22FD-4627-AE68-28103F6A2D8B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9-22FD-4627-AE68-28103F6A2D8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B-22FD-4627-AE68-28103F6A2D8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D-22FD-4627-AE68-28103F6A2D8B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F-22FD-4627-AE68-28103F6A2D8B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1-22FD-4627-AE68-28103F6A2D8B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3-22FD-4627-AE68-28103F6A2D8B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5-22FD-4627-AE68-28103F6A2D8B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7-22FD-4627-AE68-28103F6A2D8B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9-22FD-4627-AE68-28103F6A2D8B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B-22FD-4627-AE68-28103F6A2D8B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D-22FD-4627-AE68-28103F6A2D8B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2F-22FD-4627-AE68-28103F6A2D8B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1-22FD-4627-AE68-28103F6A2D8B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3-22FD-4627-AE68-28103F6A2D8B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5-22FD-4627-AE68-28103F6A2D8B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7-22FD-4627-AE68-28103F6A2D8B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9-22FD-4627-AE68-28103F6A2D8B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B-22FD-4627-AE68-28103F6A2D8B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D-22FD-4627-AE68-28103F6A2D8B}"/>
              </c:ext>
            </c:extLst>
          </c:dPt>
          <c:dPt>
            <c:idx val="3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F-22FD-4627-AE68-28103F6A2D8B}"/>
              </c:ext>
            </c:extLst>
          </c:dPt>
          <c:dPt>
            <c:idx val="3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1-22FD-4627-AE68-28103F6A2D8B}"/>
              </c:ext>
            </c:extLst>
          </c:dPt>
          <c:dPt>
            <c:idx val="3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3-22FD-4627-AE68-28103F6A2D8B}"/>
              </c:ext>
            </c:extLst>
          </c:dPt>
          <c:dPt>
            <c:idx val="3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5-22FD-4627-AE68-28103F6A2D8B}"/>
              </c:ext>
            </c:extLst>
          </c:dPt>
          <c:dPt>
            <c:idx val="3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7-22FD-4627-AE68-28103F6A2D8B}"/>
              </c:ext>
            </c:extLst>
          </c:dPt>
          <c:dPt>
            <c:idx val="3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9-22FD-4627-AE68-28103F6A2D8B}"/>
              </c:ext>
            </c:extLst>
          </c:dPt>
          <c:dPt>
            <c:idx val="3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B-22FD-4627-AE68-28103F6A2D8B}"/>
              </c:ext>
            </c:extLst>
          </c:dPt>
          <c:dPt>
            <c:idx val="3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D-22FD-4627-AE68-28103F6A2D8B}"/>
              </c:ext>
            </c:extLst>
          </c:dPt>
          <c:dPt>
            <c:idx val="3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F-22FD-4627-AE68-28103F6A2D8B}"/>
              </c:ext>
            </c:extLst>
          </c:dPt>
          <c:dPt>
            <c:idx val="4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51-22FD-4627-AE68-28103F6A2D8B}"/>
              </c:ext>
            </c:extLst>
          </c:dPt>
          <c:dPt>
            <c:idx val="4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53-22FD-4627-AE68-28103F6A2D8B}"/>
              </c:ext>
            </c:extLst>
          </c:dPt>
          <c:dPt>
            <c:idx val="4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55-22FD-4627-AE68-28103F6A2D8B}"/>
              </c:ext>
            </c:extLst>
          </c:dPt>
          <c:dPt>
            <c:idx val="4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57-22FD-4627-AE68-28103F6A2D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'MMR1-2018'!$J$2:$J$45</c:f>
              <c:strCache>
                <c:ptCount val="44"/>
                <c:pt idx="0">
                  <c:v>Venezuela</c:v>
                </c:pt>
                <c:pt idx="1">
                  <c:v>Haití</c:v>
                </c:pt>
                <c:pt idx="2">
                  <c:v>Paraguay</c:v>
                </c:pt>
                <c:pt idx="3">
                  <c:v>El Salvador</c:v>
                </c:pt>
                <c:pt idx="4">
                  <c:v>Anguila</c:v>
                </c:pt>
                <c:pt idx="5">
                  <c:v>Ecuador</c:v>
                </c:pt>
                <c:pt idx="6">
                  <c:v>Granada</c:v>
                </c:pt>
                <c:pt idx="7">
                  <c:v>Dominica</c:v>
                </c:pt>
                <c:pt idx="8">
                  <c:v>Brasil</c:v>
                </c:pt>
                <c:pt idx="9">
                  <c:v>Argentina</c:v>
                </c:pt>
                <c:pt idx="10">
                  <c:v>Perú</c:v>
                </c:pt>
                <c:pt idx="11">
                  <c:v>Barbados</c:v>
                </c:pt>
                <c:pt idx="12">
                  <c:v>Santa Lucía</c:v>
                </c:pt>
                <c:pt idx="13">
                  <c:v>Guatemala</c:v>
                </c:pt>
                <c:pt idx="14">
                  <c:v>Bermuda</c:v>
                </c:pt>
                <c:pt idx="15">
                  <c:v>Jamaica</c:v>
                </c:pt>
                <c:pt idx="16">
                  <c:v>Curaçao</c:v>
                </c:pt>
                <c:pt idx="17">
                  <c:v>Bolivia</c:v>
                </c:pt>
                <c:pt idx="18">
                  <c:v>Bahamas</c:v>
                </c:pt>
                <c:pt idx="19">
                  <c:v>Trinidad y Tabago</c:v>
                </c:pt>
                <c:pt idx="20">
                  <c:v>Sint Maarten</c:v>
                </c:pt>
                <c:pt idx="21">
                  <c:v>Islas Caíman</c:v>
                </c:pt>
                <c:pt idx="22">
                  <c:v>Canadá</c:v>
                </c:pt>
                <c:pt idx="23">
                  <c:v>Honduras</c:v>
                </c:pt>
                <c:pt idx="24">
                  <c:v>EUA</c:v>
                </c:pt>
                <c:pt idx="25">
                  <c:v>Islas Turcas y Caicos</c:v>
                </c:pt>
                <c:pt idx="26">
                  <c:v>Chile</c:v>
                </c:pt>
                <c:pt idx="27">
                  <c:v>Islas Vírgenes (RU) </c:v>
                </c:pt>
                <c:pt idx="28">
                  <c:v>Costa Rica</c:v>
                </c:pt>
                <c:pt idx="29">
                  <c:v>Rep. Dominicana</c:v>
                </c:pt>
                <c:pt idx="30">
                  <c:v>Colombia</c:v>
                </c:pt>
                <c:pt idx="31">
                  <c:v>San Kitts y Nevis</c:v>
                </c:pt>
                <c:pt idx="32">
                  <c:v>Montserrat</c:v>
                </c:pt>
                <c:pt idx="33">
                  <c:v>Antigua y Barbuda</c:v>
                </c:pt>
                <c:pt idx="34">
                  <c:v>Uruguay</c:v>
                </c:pt>
                <c:pt idx="35">
                  <c:v>México</c:v>
                </c:pt>
                <c:pt idx="36">
                  <c:v>Belice</c:v>
                </c:pt>
                <c:pt idx="37">
                  <c:v>Aruba</c:v>
                </c:pt>
                <c:pt idx="38">
                  <c:v>Suriname</c:v>
                </c:pt>
                <c:pt idx="39">
                  <c:v>Guyana</c:v>
                </c:pt>
                <c:pt idx="40">
                  <c:v>San Vincente y las Granadinas</c:v>
                </c:pt>
                <c:pt idx="41">
                  <c:v>Panamá</c:v>
                </c:pt>
                <c:pt idx="42">
                  <c:v>Nicaragua</c:v>
                </c:pt>
                <c:pt idx="43">
                  <c:v>Cuba</c:v>
                </c:pt>
              </c:strCache>
            </c:strRef>
          </c:cat>
          <c:val>
            <c:numRef>
              <c:f>'MMR1-2018'!$G$2:$G$45</c:f>
              <c:numCache>
                <c:formatCode>#,##0_);\(#,##0\)</c:formatCode>
                <c:ptCount val="44"/>
                <c:pt idx="0">
                  <c:v>74</c:v>
                </c:pt>
                <c:pt idx="1">
                  <c:v>74</c:v>
                </c:pt>
                <c:pt idx="2">
                  <c:v>81</c:v>
                </c:pt>
                <c:pt idx="3">
                  <c:v>81</c:v>
                </c:pt>
                <c:pt idx="4">
                  <c:v>81</c:v>
                </c:pt>
                <c:pt idx="5">
                  <c:v>83</c:v>
                </c:pt>
                <c:pt idx="6">
                  <c:v>84</c:v>
                </c:pt>
                <c:pt idx="7">
                  <c:v>84</c:v>
                </c:pt>
                <c:pt idx="8">
                  <c:v>84</c:v>
                </c:pt>
                <c:pt idx="9">
                  <c:v>84</c:v>
                </c:pt>
                <c:pt idx="10">
                  <c:v>85</c:v>
                </c:pt>
                <c:pt idx="11">
                  <c:v>85</c:v>
                </c:pt>
                <c:pt idx="12">
                  <c:v>86</c:v>
                </c:pt>
                <c:pt idx="13">
                  <c:v>87</c:v>
                </c:pt>
                <c:pt idx="14">
                  <c:v>87</c:v>
                </c:pt>
                <c:pt idx="15">
                  <c:v>89</c:v>
                </c:pt>
                <c:pt idx="16">
                  <c:v>89</c:v>
                </c:pt>
                <c:pt idx="17">
                  <c:v>89</c:v>
                </c:pt>
                <c:pt idx="18">
                  <c:v>89</c:v>
                </c:pt>
                <c:pt idx="19">
                  <c:v>90</c:v>
                </c:pt>
                <c:pt idx="20">
                  <c:v>90</c:v>
                </c:pt>
                <c:pt idx="21">
                  <c:v>90</c:v>
                </c:pt>
                <c:pt idx="22">
                  <c:v>90</c:v>
                </c:pt>
                <c:pt idx="23" formatCode="General">
                  <c:v>91</c:v>
                </c:pt>
                <c:pt idx="24">
                  <c:v>92</c:v>
                </c:pt>
                <c:pt idx="25">
                  <c:v>92</c:v>
                </c:pt>
                <c:pt idx="26">
                  <c:v>93</c:v>
                </c:pt>
                <c:pt idx="27">
                  <c:v>94</c:v>
                </c:pt>
                <c:pt idx="28">
                  <c:v>94</c:v>
                </c:pt>
                <c:pt idx="29">
                  <c:v>95</c:v>
                </c:pt>
                <c:pt idx="30">
                  <c:v>95</c:v>
                </c:pt>
                <c:pt idx="31">
                  <c:v>96</c:v>
                </c:pt>
                <c:pt idx="32">
                  <c:v>96</c:v>
                </c:pt>
                <c:pt idx="33">
                  <c:v>96</c:v>
                </c:pt>
                <c:pt idx="34" formatCode="General">
                  <c:v>97</c:v>
                </c:pt>
                <c:pt idx="35">
                  <c:v>97</c:v>
                </c:pt>
                <c:pt idx="36">
                  <c:v>97</c:v>
                </c:pt>
                <c:pt idx="37">
                  <c:v>97</c:v>
                </c:pt>
                <c:pt idx="38">
                  <c:v>98</c:v>
                </c:pt>
                <c:pt idx="39">
                  <c:v>98</c:v>
                </c:pt>
                <c:pt idx="40">
                  <c:v>100</c:v>
                </c:pt>
                <c:pt idx="41" formatCode="General">
                  <c:v>100</c:v>
                </c:pt>
                <c:pt idx="42">
                  <c:v>100</c:v>
                </c:pt>
                <c:pt idx="4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8-22FD-4627-AE68-28103F6A2D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9053952"/>
        <c:axId val="99055488"/>
      </c:barChart>
      <c:catAx>
        <c:axId val="99053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055488"/>
        <c:crosses val="autoZero"/>
        <c:auto val="1"/>
        <c:lblAlgn val="ctr"/>
        <c:lblOffset val="100"/>
        <c:tickLblSkip val="1"/>
        <c:noMultiLvlLbl val="0"/>
      </c:catAx>
      <c:valAx>
        <c:axId val="99055488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Cobertura SRP1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_);\(#,##0\)" sourceLinked="1"/>
        <c:majorTickMark val="out"/>
        <c:minorTickMark val="out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053952"/>
        <c:crosses val="autoZero"/>
        <c:crossBetween val="between"/>
        <c:majorUnit val="10"/>
        <c:min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0.87515</cdr:x>
      <cdr:y>0.92666</cdr:y>
    </cdr:from>
    <cdr:to>
      <cdr:x>0.93105</cdr:x>
      <cdr:y>0.97223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07D21A63-4B39-4306-A1FE-A013CDFAFF42}"/>
            </a:ext>
          </a:extLst>
        </cdr:cNvPr>
        <cdr:cNvSpPr txBox="1"/>
      </cdr:nvSpPr>
      <cdr:spPr>
        <a:xfrm xmlns:a="http://schemas.openxmlformats.org/drawingml/2006/main">
          <a:off x="7858716" y="5444132"/>
          <a:ext cx="501975" cy="267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/>
            <a:t>95%</a:t>
          </a:r>
        </a:p>
      </cdr:txBody>
    </cdr:sp>
  </cdr:relSizeAnchor>
  <cdr:relSizeAnchor xmlns:cdr="http://schemas.openxmlformats.org/drawingml/2006/chartDrawing">
    <cdr:from>
      <cdr:x>0.90505</cdr:x>
      <cdr:y>0.06593</cdr:y>
    </cdr:from>
    <cdr:to>
      <cdr:x>0.90505</cdr:x>
      <cdr:y>0.92194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BC1CF012-8091-4359-8FA1-AD11AE9A303E}"/>
            </a:ext>
          </a:extLst>
        </cdr:cNvPr>
        <cdr:cNvCxnSpPr/>
      </cdr:nvCxnSpPr>
      <cdr:spPr>
        <a:xfrm xmlns:a="http://schemas.openxmlformats.org/drawingml/2006/main" flipV="1">
          <a:off x="7838961" y="414720"/>
          <a:ext cx="0" cy="5384947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DEA7-A3B9-4A5C-B5E5-06CED31AF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A1609-5001-48A4-BC70-4E7EBDB3D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2D5DA-80A1-45B6-A9EA-5B324FD99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D921F-F773-4B64-86CB-92484C46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BD007-74F4-411B-BA41-A37F043E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8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A2D-EB66-4F0B-A110-CDBAA2F8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C24AD-4E6D-4A64-B184-437CA18B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841C-6F94-4BB8-B146-9B9FF0E0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1BC3B-AF57-4050-B242-7D416E87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1CB72-F25A-498D-B54E-AA5C5C24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4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6A155-5684-488F-9117-2F347E80C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9F9CC-0A50-44CD-828A-7E753B714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216B-FA87-4065-ABF3-31319F9E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2F92E-3204-495E-B383-818D4AD6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BE8CD-C841-4482-B01B-D5378E8DD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1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36E87-5B13-4446-B988-A0C3672C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9D88B-113B-4F1C-A287-4132DC5E8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BF543-52A8-448A-8737-0A7D2B86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ACEAF-EAFC-4FFE-93CC-82173CBE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78A74-5827-4AF7-9DD3-306A02AA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0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26499-AFFC-47B5-B367-86298E820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557D-11C8-40F0-AEB7-75EBAA93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95703-D67B-4263-81C9-319E628E7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1AF1-7532-42DA-BA62-7BDD7B38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754A-49A6-4607-B579-5EEB373B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3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581C-9F20-4C67-907A-E0B6C730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0C12F-19FE-43B3-9117-95D9DB941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DF39B-2FD1-4717-8377-DBA6312D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F8BDD-0B55-4F71-B14D-C20984EF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18FB-288E-478A-9E16-00B66F0B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102E5-71FD-4EE6-9655-8C8D93AC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1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22B3-DCFE-41A2-938B-61516D9C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A9C6F-F392-4CEF-B876-58CEBD7FD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01E59-7526-44BC-A85F-709069345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154B7-50D3-4B7B-8FD2-8D21EB781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74C73E-BCD2-46FE-B7CC-3131D9CDD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881588-0589-46BE-945E-8D01B71A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79B25-9731-40A1-9B37-7569D2D9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F50C9-5AE2-4982-9638-9677E196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7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75E2-44F4-4112-B05B-91D914E7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A3A425-A51F-429B-BBA2-69CF84BF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7F004-75CE-4293-8CB1-4EE6459A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80E0D-5C46-4A28-AA46-4DB9CCE7D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36951-98B2-4968-B046-925B0BEC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8750C8-5949-44D5-A377-321B2E7E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A0C2A-0E8D-4298-B20A-760CF2B3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A3A17-D844-453A-933F-7D6328D9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51011-D99A-4CDE-9BD2-4C7A3DCF8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03AA9-8D8E-41CA-BB91-7DF274A5D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1BBC-EC40-481A-967A-758894C1F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EE699-70AB-4FFF-8AD7-E2A6A029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2F43C-9F8B-474C-9CC0-2733D4F3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1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E853-91DA-4222-AC9B-F2B46587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C30AD-0DEA-4213-9D80-13694D6BA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01BB0-39AE-4A20-8D86-8D0FBD703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E9DB5-1C45-4DD6-BE37-B3E858F5A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179BA-9812-47FB-AAE3-FD78FB41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9755-A790-440B-8BFD-A3CFEB5A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0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FAB9F-7716-4283-8F34-26BB1DE2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FF4B9-BAB3-495B-AAF4-F785585AF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DF657-F6BB-4DF3-976A-1739FA375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BF81-01D6-4808-9C3E-8D346DA5ECDC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893FE-267B-4C94-ACC5-23CCDB0B4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63492-F789-4276-A936-0A4E43C8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9DEE3ED-8793-4B12-9EB4-063C9A104625}"/>
              </a:ext>
            </a:extLst>
          </p:cNvPr>
          <p:cNvSpPr txBox="1">
            <a:spLocks/>
          </p:cNvSpPr>
          <p:nvPr/>
        </p:nvSpPr>
        <p:spPr>
          <a:xfrm>
            <a:off x="1523999" y="210716"/>
            <a:ext cx="9144000" cy="510615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/>
            <a:r>
              <a:rPr lang="en-US" sz="2400" b="1" dirty="0" err="1"/>
              <a:t>Cobertura</a:t>
            </a:r>
            <a:r>
              <a:rPr lang="en-US" sz="2400" b="1" dirty="0"/>
              <a:t> de </a:t>
            </a:r>
            <a:r>
              <a:rPr lang="en-US" sz="2400" b="1" dirty="0" err="1"/>
              <a:t>vacunación</a:t>
            </a:r>
            <a:r>
              <a:rPr lang="en-US" sz="2400" b="1" dirty="0"/>
              <a:t> de la </a:t>
            </a:r>
            <a:r>
              <a:rPr lang="en-US" sz="2400" b="1" dirty="0" err="1"/>
              <a:t>vacuna</a:t>
            </a:r>
            <a:r>
              <a:rPr lang="en-US" sz="2400" b="1" dirty="0"/>
              <a:t> SRP1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niños</a:t>
            </a:r>
            <a:r>
              <a:rPr lang="en-US" sz="2400" b="1" dirty="0"/>
              <a:t> de</a:t>
            </a:r>
            <a:br>
              <a:rPr lang="en-US" sz="2400" b="1" dirty="0"/>
            </a:br>
            <a:r>
              <a:rPr lang="en-US" sz="2400" b="1" dirty="0"/>
              <a:t>1 </a:t>
            </a:r>
            <a:r>
              <a:rPr lang="en-US" sz="2400" b="1" dirty="0" err="1"/>
              <a:t>año</a:t>
            </a:r>
            <a:r>
              <a:rPr lang="en-US" sz="2400" b="1" dirty="0"/>
              <a:t> de </a:t>
            </a:r>
            <a:r>
              <a:rPr lang="en-US" sz="2400" b="1" dirty="0" err="1"/>
              <a:t>edad</a:t>
            </a:r>
            <a:r>
              <a:rPr lang="en-US" sz="2400" b="1" dirty="0"/>
              <a:t>, Las </a:t>
            </a:r>
            <a:r>
              <a:rPr lang="en-US" sz="2400" b="1" dirty="0" err="1"/>
              <a:t>Américas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, 2018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A2F742CE-7F72-4EAD-A4BD-6DFBA027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399" y="6248344"/>
            <a:ext cx="807933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100" dirty="0"/>
              <a:t>Fuente</a:t>
            </a:r>
            <a:r>
              <a:rPr lang="es-ES" sz="1100" dirty="0"/>
              <a:t>: Informe de los países en el formulario conjunto para la notificación sobre inmunización de la OPS-OMS/UNICEF (JRF), 2019.</a:t>
            </a:r>
            <a:endParaRPr lang="en-US" sz="1100" dirty="0"/>
          </a:p>
          <a:p>
            <a:pPr defTabSz="685800"/>
            <a:r>
              <a:rPr lang="en-US" sz="1100" dirty="0">
                <a:latin typeface="Calibri" panose="020F0502020204030204"/>
              </a:rPr>
              <a:t>*La </a:t>
            </a:r>
            <a:r>
              <a:rPr lang="en-US" sz="1100" dirty="0" err="1">
                <a:latin typeface="Calibri" panose="020F0502020204030204"/>
              </a:rPr>
              <a:t>vacuna</a:t>
            </a:r>
            <a:r>
              <a:rPr lang="en-US" sz="1100" dirty="0">
                <a:latin typeface="Calibri" panose="020F0502020204030204"/>
              </a:rPr>
              <a:t> </a:t>
            </a:r>
            <a:r>
              <a:rPr lang="en-US" sz="1100" dirty="0" err="1">
                <a:latin typeface="Calibri" panose="020F0502020204030204"/>
              </a:rPr>
              <a:t>sarampión-rubéola</a:t>
            </a:r>
            <a:r>
              <a:rPr lang="en-US" sz="1100" dirty="0">
                <a:latin typeface="Calibri" panose="020F0502020204030204"/>
              </a:rPr>
              <a:t> (SR) </a:t>
            </a:r>
            <a:r>
              <a:rPr lang="en-US" sz="1100" dirty="0" err="1">
                <a:latin typeface="Calibri" panose="020F0502020204030204"/>
              </a:rPr>
              <a:t>en</a:t>
            </a:r>
            <a:r>
              <a:rPr lang="en-US" sz="1100" dirty="0">
                <a:latin typeface="Calibri" panose="020F0502020204030204"/>
              </a:rPr>
              <a:t> </a:t>
            </a:r>
            <a:r>
              <a:rPr lang="en-US" sz="1100" dirty="0" err="1">
                <a:latin typeface="Calibri" panose="020F0502020204030204"/>
              </a:rPr>
              <a:t>niños</a:t>
            </a:r>
            <a:r>
              <a:rPr lang="en-US" sz="1100" dirty="0">
                <a:latin typeface="Calibri" panose="020F0502020204030204"/>
              </a:rPr>
              <a:t> &lt;1 </a:t>
            </a:r>
            <a:r>
              <a:rPr lang="en-US" sz="1100" dirty="0" err="1">
                <a:latin typeface="Calibri" panose="020F0502020204030204"/>
              </a:rPr>
              <a:t>año</a:t>
            </a:r>
            <a:r>
              <a:rPr lang="en-US" sz="1100" dirty="0">
                <a:latin typeface="Calibri" panose="020F0502020204030204"/>
              </a:rPr>
              <a:t>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A03B04E-0ABC-4D5C-915B-5DC29E293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660983"/>
              </p:ext>
            </p:extLst>
          </p:nvPr>
        </p:nvGraphicFramePr>
        <p:xfrm>
          <a:off x="1395046" y="373325"/>
          <a:ext cx="8979877" cy="5875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40760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7</cp:revision>
  <dcterms:created xsi:type="dcterms:W3CDTF">2019-06-21T14:15:39Z</dcterms:created>
  <dcterms:modified xsi:type="dcterms:W3CDTF">2019-06-28T15:09:44Z</dcterms:modified>
</cp:coreProperties>
</file>