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364425600646072"/>
          <c:y val="3.2051282051282E-2"/>
          <c:w val="0.84601806985665262"/>
          <c:h val="0.70833333333333304"/>
        </c:manualLayout>
      </c:layout>
      <c:barChart>
        <c:barDir val="col"/>
        <c:grouping val="clustered"/>
        <c:varyColors val="0"/>
        <c:ser>
          <c:idx val="10"/>
          <c:order val="0"/>
          <c:tx>
            <c:strRef>
              <c:f>Sheet1!$A$2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 (%) sites reporting weekly </c:v>
                </c:pt>
                <c:pt idx="1">
                  <c:v>% adequate invest.</c:v>
                </c:pt>
                <c:pt idx="2">
                  <c:v>% adequate sample</c:v>
                </c:pt>
                <c:pt idx="3">
                  <c:v>% samples received in &lt;=5 days</c:v>
                </c:pt>
                <c:pt idx="4">
                  <c:v>%  results reported in &lt;=4 days</c:v>
                </c:pt>
              </c:strCache>
            </c:strRef>
          </c:cat>
          <c:val>
            <c:numRef>
              <c:f>Sheet1!$B$2:$F$2</c:f>
            </c:numRef>
          </c:val>
          <c:extLst>
            <c:ext xmlns:c16="http://schemas.microsoft.com/office/drawing/2014/chart" uri="{C3380CC4-5D6E-409C-BE32-E72D297353CC}">
              <c16:uniqueId val="{00000000-6845-40E6-9013-0A972C79FCBD}"/>
            </c:ext>
          </c:extLst>
        </c:ser>
        <c:ser>
          <c:idx val="11"/>
          <c:order val="1"/>
          <c:tx>
            <c:strRef>
              <c:f>Sheet1!$A$3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 (%) sites reporting weekly </c:v>
                </c:pt>
                <c:pt idx="1">
                  <c:v>% adequate invest.</c:v>
                </c:pt>
                <c:pt idx="2">
                  <c:v>% adequate sample</c:v>
                </c:pt>
                <c:pt idx="3">
                  <c:v>% samples received in &lt;=5 days</c:v>
                </c:pt>
                <c:pt idx="4">
                  <c:v>%  results reported in &lt;=4 days</c:v>
                </c:pt>
              </c:strCache>
            </c:strRef>
          </c:cat>
          <c:val>
            <c:numRef>
              <c:f>Sheet1!$B$3:$F$3</c:f>
            </c:numRef>
          </c:val>
          <c:extLst>
            <c:ext xmlns:c16="http://schemas.microsoft.com/office/drawing/2014/chart" uri="{C3380CC4-5D6E-409C-BE32-E72D297353CC}">
              <c16:uniqueId val="{00000001-6845-40E6-9013-0A972C79FCBD}"/>
            </c:ext>
          </c:extLst>
        </c:ser>
        <c:ser>
          <c:idx val="12"/>
          <c:order val="2"/>
          <c:tx>
            <c:strRef>
              <c:f>Sheet1!$A$4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 (%) sites reporting weekly </c:v>
                </c:pt>
                <c:pt idx="1">
                  <c:v>% adequate invest.</c:v>
                </c:pt>
                <c:pt idx="2">
                  <c:v>% adequate sample</c:v>
                </c:pt>
                <c:pt idx="3">
                  <c:v>% samples received in &lt;=5 days</c:v>
                </c:pt>
                <c:pt idx="4">
                  <c:v>%  results reported in &lt;=4 days</c:v>
                </c:pt>
              </c:strCache>
            </c:strRef>
          </c:cat>
          <c:val>
            <c:numRef>
              <c:f>Sheet1!$B$4:$F$4</c:f>
            </c:numRef>
          </c:val>
          <c:extLst>
            <c:ext xmlns:c16="http://schemas.microsoft.com/office/drawing/2014/chart" uri="{C3380CC4-5D6E-409C-BE32-E72D297353CC}">
              <c16:uniqueId val="{00000002-6845-40E6-9013-0A972C79FCBD}"/>
            </c:ext>
          </c:extLst>
        </c:ser>
        <c:ser>
          <c:idx val="13"/>
          <c:order val="3"/>
          <c:tx>
            <c:strRef>
              <c:f>Sheet1!$A$5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 (%) sites reporting weekly </c:v>
                </c:pt>
                <c:pt idx="1">
                  <c:v>% adequate invest.</c:v>
                </c:pt>
                <c:pt idx="2">
                  <c:v>% adequate sample</c:v>
                </c:pt>
                <c:pt idx="3">
                  <c:v>% samples received in &lt;=5 days</c:v>
                </c:pt>
                <c:pt idx="4">
                  <c:v>%  results reported in &lt;=4 days</c:v>
                </c:pt>
              </c:strCache>
            </c:strRef>
          </c:cat>
          <c:val>
            <c:numRef>
              <c:f>Sheet1!$B$5:$F$5</c:f>
            </c:numRef>
          </c:val>
          <c:extLst>
            <c:ext xmlns:c16="http://schemas.microsoft.com/office/drawing/2014/chart" uri="{C3380CC4-5D6E-409C-BE32-E72D297353CC}">
              <c16:uniqueId val="{00000003-6845-40E6-9013-0A972C79FCBD}"/>
            </c:ext>
          </c:extLst>
        </c:ser>
        <c:ser>
          <c:idx val="14"/>
          <c:order val="4"/>
          <c:tx>
            <c:strRef>
              <c:f>Sheet1!$A$6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 (%) sites reporting weekly </c:v>
                </c:pt>
                <c:pt idx="1">
                  <c:v>% adequate invest.</c:v>
                </c:pt>
                <c:pt idx="2">
                  <c:v>% adequate sample</c:v>
                </c:pt>
                <c:pt idx="3">
                  <c:v>% samples received in &lt;=5 days</c:v>
                </c:pt>
                <c:pt idx="4">
                  <c:v>%  results reported in &lt;=4 days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78</c:v>
                </c:pt>
                <c:pt idx="1">
                  <c:v>82</c:v>
                </c:pt>
                <c:pt idx="2">
                  <c:v>92</c:v>
                </c:pt>
                <c:pt idx="3">
                  <c:v>88</c:v>
                </c:pt>
                <c:pt idx="4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845-40E6-9013-0A972C79FCBD}"/>
            </c:ext>
          </c:extLst>
        </c:ser>
        <c:ser>
          <c:idx val="0"/>
          <c:order val="5"/>
          <c:tx>
            <c:strRef>
              <c:f>Sheet1!$A$7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 (%) sites reporting weekly </c:v>
                </c:pt>
                <c:pt idx="1">
                  <c:v>% adequate invest.</c:v>
                </c:pt>
                <c:pt idx="2">
                  <c:v>% adequate sample</c:v>
                </c:pt>
                <c:pt idx="3">
                  <c:v>% samples received in &lt;=5 days</c:v>
                </c:pt>
                <c:pt idx="4">
                  <c:v>%  results reported in &lt;=4 days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51</c:v>
                </c:pt>
                <c:pt idx="1">
                  <c:v>82</c:v>
                </c:pt>
                <c:pt idx="2">
                  <c:v>95</c:v>
                </c:pt>
                <c:pt idx="3">
                  <c:v>73</c:v>
                </c:pt>
                <c:pt idx="4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845-40E6-9013-0A972C79FCBD}"/>
            </c:ext>
          </c:extLst>
        </c:ser>
        <c:ser>
          <c:idx val="1"/>
          <c:order val="6"/>
          <c:tx>
            <c:strRef>
              <c:f>Sheet1!$A$8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 (%) sites reporting weekly </c:v>
                </c:pt>
                <c:pt idx="1">
                  <c:v>% adequate invest.</c:v>
                </c:pt>
                <c:pt idx="2">
                  <c:v>% adequate sample</c:v>
                </c:pt>
                <c:pt idx="3">
                  <c:v>% samples received in &lt;=5 days</c:v>
                </c:pt>
                <c:pt idx="4">
                  <c:v>%  results reported in &lt;=4 days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51</c:v>
                </c:pt>
                <c:pt idx="1">
                  <c:v>81</c:v>
                </c:pt>
                <c:pt idx="2">
                  <c:v>91</c:v>
                </c:pt>
                <c:pt idx="3">
                  <c:v>76</c:v>
                </c:pt>
                <c:pt idx="4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845-40E6-9013-0A972C79FCBD}"/>
            </c:ext>
          </c:extLst>
        </c:ser>
        <c:ser>
          <c:idx val="2"/>
          <c:order val="7"/>
          <c:tx>
            <c:strRef>
              <c:f>Sheet1!$A$9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 (%) sites reporting weekly </c:v>
                </c:pt>
                <c:pt idx="1">
                  <c:v>% adequate invest.</c:v>
                </c:pt>
                <c:pt idx="2">
                  <c:v>% adequate sample</c:v>
                </c:pt>
                <c:pt idx="3">
                  <c:v>% samples received in &lt;=5 days</c:v>
                </c:pt>
                <c:pt idx="4">
                  <c:v>%  results reported in &lt;=4 days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54</c:v>
                </c:pt>
                <c:pt idx="1">
                  <c:v>82</c:v>
                </c:pt>
                <c:pt idx="2">
                  <c:v>84</c:v>
                </c:pt>
                <c:pt idx="3">
                  <c:v>77</c:v>
                </c:pt>
                <c:pt idx="4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845-40E6-9013-0A972C79FCBD}"/>
            </c:ext>
          </c:extLst>
        </c:ser>
        <c:ser>
          <c:idx val="3"/>
          <c:order val="8"/>
          <c:tx>
            <c:strRef>
              <c:f>Sheet1!$A$10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 (%) sites reporting weekly </c:v>
                </c:pt>
                <c:pt idx="1">
                  <c:v>% adequate invest.</c:v>
                </c:pt>
                <c:pt idx="2">
                  <c:v>% adequate sample</c:v>
                </c:pt>
                <c:pt idx="3">
                  <c:v>% samples received in &lt;=5 days</c:v>
                </c:pt>
                <c:pt idx="4">
                  <c:v>%  results reported in &lt;=4 days</c:v>
                </c:pt>
              </c:strCache>
            </c:strRef>
          </c:cat>
          <c:val>
            <c:numRef>
              <c:f>Sheet1!$B$10:$F$10</c:f>
              <c:numCache>
                <c:formatCode>General</c:formatCode>
                <c:ptCount val="5"/>
                <c:pt idx="0">
                  <c:v>48</c:v>
                </c:pt>
                <c:pt idx="1">
                  <c:v>75</c:v>
                </c:pt>
                <c:pt idx="2">
                  <c:v>93</c:v>
                </c:pt>
                <c:pt idx="3">
                  <c:v>83</c:v>
                </c:pt>
                <c:pt idx="4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845-40E6-9013-0A972C79FCB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90"/>
        <c:axId val="140915840"/>
        <c:axId val="140917376"/>
      </c:barChart>
      <c:catAx>
        <c:axId val="14091584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2">
                  <a:lumMod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140917376"/>
        <c:crosses val="autoZero"/>
        <c:auto val="1"/>
        <c:lblAlgn val="ctr"/>
        <c:lblOffset val="20"/>
        <c:tickLblSkip val="1"/>
        <c:tickMarkSkip val="1"/>
        <c:noMultiLvlLbl val="0"/>
      </c:catAx>
      <c:valAx>
        <c:axId val="14091737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091584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5616962198228522E-4"/>
          <c:y val="0.18131275189463922"/>
          <c:w val="7.1450207093908494E-2"/>
          <c:h val="0.4873062325399638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0.14423</cdr:x>
      <cdr:y>0.75815</cdr:y>
    </cdr:from>
    <cdr:to>
      <cdr:x>0.31197</cdr:x>
      <cdr:y>0.92411</cdr:y>
    </cdr:to>
    <cdr:sp macro="" textlink="">
      <cdr:nvSpPr>
        <cdr:cNvPr id="8" name="Rectangle 7"/>
        <cdr:cNvSpPr/>
      </cdr:nvSpPr>
      <cdr:spPr>
        <a:xfrm xmlns:a="http://schemas.openxmlformats.org/drawingml/2006/main">
          <a:off x="1143000" y="2784927"/>
          <a:ext cx="1329267" cy="60960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0.3141</cdr:x>
      <cdr:y>0.75815</cdr:y>
    </cdr:from>
    <cdr:to>
      <cdr:x>0.48184</cdr:x>
      <cdr:y>0.92411</cdr:y>
    </cdr:to>
    <cdr:sp macro="" textlink="">
      <cdr:nvSpPr>
        <cdr:cNvPr id="9" name="Rectangle 8"/>
        <cdr:cNvSpPr/>
      </cdr:nvSpPr>
      <cdr:spPr>
        <a:xfrm xmlns:a="http://schemas.openxmlformats.org/drawingml/2006/main">
          <a:off x="2489200" y="2784927"/>
          <a:ext cx="1329267" cy="60960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5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0.48291</cdr:x>
      <cdr:y>0.75815</cdr:y>
    </cdr:from>
    <cdr:to>
      <cdr:x>0.65064</cdr:x>
      <cdr:y>0.92411</cdr:y>
    </cdr:to>
    <cdr:sp macro="" textlink="">
      <cdr:nvSpPr>
        <cdr:cNvPr id="10" name="Rectangle 9"/>
        <cdr:cNvSpPr/>
      </cdr:nvSpPr>
      <cdr:spPr>
        <a:xfrm xmlns:a="http://schemas.openxmlformats.org/drawingml/2006/main">
          <a:off x="3826933" y="2784927"/>
          <a:ext cx="1329267" cy="60960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0.82051</cdr:x>
      <cdr:y>0.75815</cdr:y>
    </cdr:from>
    <cdr:to>
      <cdr:x>0.98825</cdr:x>
      <cdr:y>0.92411</cdr:y>
    </cdr:to>
    <cdr:sp macro="" textlink="">
      <cdr:nvSpPr>
        <cdr:cNvPr id="14" name="Rectangle 13"/>
        <cdr:cNvSpPr/>
      </cdr:nvSpPr>
      <cdr:spPr>
        <a:xfrm xmlns:a="http://schemas.openxmlformats.org/drawingml/2006/main">
          <a:off x="6502399" y="2784927"/>
          <a:ext cx="1329267" cy="60960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0.65171</cdr:x>
      <cdr:y>0.75815</cdr:y>
    </cdr:from>
    <cdr:to>
      <cdr:x>0.81944</cdr:x>
      <cdr:y>0.92411</cdr:y>
    </cdr:to>
    <cdr:sp macro="" textlink="">
      <cdr:nvSpPr>
        <cdr:cNvPr id="15" name="Rectangle 14"/>
        <cdr:cNvSpPr/>
      </cdr:nvSpPr>
      <cdr:spPr>
        <a:xfrm xmlns:a="http://schemas.openxmlformats.org/drawingml/2006/main">
          <a:off x="5974918" y="3221828"/>
          <a:ext cx="1537760" cy="70526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5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D241D-A30A-4E4B-81B3-8B8758F397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394BC2-D028-4CCE-91BF-FC1F53390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8808C1-EF00-493D-905B-AC6C8EAA2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F36D-012D-4BD1-A719-7B9B2FB00C66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4DBE8-7E38-41E3-9DE5-0543548EF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1745A-D0E9-483D-90A1-BEA64067D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E414-BE65-4E57-862F-B3B88355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5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048D6-9C84-4967-8433-FF4BE016B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0973E1-1E53-46B0-BA4B-ED9F2C015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87795-C427-437F-874A-C9C6BE015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F36D-012D-4BD1-A719-7B9B2FB00C66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3778F-0405-4F9D-838A-2521C596A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8EC70-1AEA-4BAD-8152-BB40299E7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E414-BE65-4E57-862F-B3B88355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424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132E2A-7F9D-4A75-B690-7B5637AB9C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8B02BB-DD74-43F8-A872-4867EB429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8FCF8-0BBC-4932-905F-5EB88EBE2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F36D-012D-4BD1-A719-7B9B2FB00C66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592EE-18B5-4DE3-A381-75C99CAD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2C7C3-72BF-4A89-A038-3845E70F1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E414-BE65-4E57-862F-B3B88355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0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AA7DA-95BB-4CB2-9106-10A0FCAA6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AF84E-B675-4B50-9800-D47883E8C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DA5DF-09BC-4E3C-881E-FF49E7638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F36D-012D-4BD1-A719-7B9B2FB00C66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ADA07-8DA8-462C-AC8F-15D5D2618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5E679-64A0-4D00-AD34-1B6430183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E414-BE65-4E57-862F-B3B88355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490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D2438-CA52-46D4-AC31-0098E1861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F26C6-26DA-49E4-8B7B-614FD5175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2C220-12EA-4E88-8934-142880D45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F36D-012D-4BD1-A719-7B9B2FB00C66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ED764-8C0E-46D2-913D-CF1A27E89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264DD-3A05-4506-A4AB-1E8D2E8C7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E414-BE65-4E57-862F-B3B88355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533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6F251-8927-4DAA-A187-A041AC900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CD8AB-5FC2-4375-A1DA-12A69F108E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4FF68C-42B0-488A-BEF9-ABE581A0C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0F3C80-95ED-46E0-8F66-1BB509779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F36D-012D-4BD1-A719-7B9B2FB00C66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5846CC-247A-4DDF-B212-11C9DC41B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4B53A-43C2-460E-A00E-999513279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E414-BE65-4E57-862F-B3B88355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73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D286E-C842-421F-813B-90D27A298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D40138-6F0B-456F-BB23-A7E73230D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8EA1F3-EE90-482A-92D8-7F7D6AC9BC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56F86E-EA0B-4326-A5C8-A56240CA17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3D5364-3155-4511-9D53-08142FDAA7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5565A2-0D5B-46C9-9041-37E4EB26C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F36D-012D-4BD1-A719-7B9B2FB00C66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33338B-CFBE-47D5-9C80-B47A86DF3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EF418-874D-4894-B072-6B34968DC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E414-BE65-4E57-862F-B3B88355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94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6F57B-A346-43C3-99D1-54241D66F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1FDAD5-5625-4C11-980D-8AAA7C593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F36D-012D-4BD1-A719-7B9B2FB00C66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B6F733-E7AE-4076-9FF2-2C14CAA4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B6C39D-17D1-4C37-8DF5-71ED9BD37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E414-BE65-4E57-862F-B3B88355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190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BE8ADF-3444-4BFC-A4FE-A7D810473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F36D-012D-4BD1-A719-7B9B2FB00C66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A7E92F-1A49-468D-A8BE-10A561284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028750-A819-4647-8E6A-584A2F486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E414-BE65-4E57-862F-B3B88355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239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3F03A-9101-4A1F-8E73-D9F0DCC60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65C6C-7D7E-4BCC-BF50-9B82F519F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B9CAC6-B418-4B7B-BCC6-71EBF3B680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C122CC-352B-45EF-B3F7-F6BA7587C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F36D-012D-4BD1-A719-7B9B2FB00C66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6BBE70-1542-4EB4-8BA4-11E1AC04E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9D7A6-BA42-4B66-883E-FE19A566C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E414-BE65-4E57-862F-B3B88355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5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F0D48-F2B3-4D58-BC83-789B4A92E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886537-1072-49BC-B3B6-9D3EE55E41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2B0EB-9809-49D3-B74B-513DC49999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CC437D-E5F3-42DD-AE5E-BCC328799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F36D-012D-4BD1-A719-7B9B2FB00C66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F63252-E6B9-4923-B7F2-AF42EE350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45F6FE-8DC4-4C22-8BC9-E28EC188D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E414-BE65-4E57-862F-B3B88355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5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1A4457-8478-4FE2-B0C0-A15BDFC83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17BC82-C3A8-445E-8F0C-545CCD7F6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9256C-E183-4509-8C14-573148C1B7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9F36D-012D-4BD1-A719-7B9B2FB00C66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454AE-E2C5-40A9-B9CA-D19D4208C4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75377-236A-4360-AB91-6E8450EB25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6E414-BE65-4E57-862F-B3B88355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605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EE344784-7C57-4C4E-ACAB-337B82202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99" y="160774"/>
            <a:ext cx="12179301" cy="868711"/>
          </a:xfrm>
          <a:prstGeom prst="rect">
            <a:avLst/>
          </a:prstGeom>
          <a:noFill/>
          <a:ln>
            <a:noFill/>
          </a:ln>
          <a:effectLst/>
        </p:spPr>
        <p:txBody>
          <a:bodyPr lIns="41148" tIns="20574" rIns="41148" bIns="20574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defTabSz="621884" eaLnBrk="1" hangingPunct="1">
              <a:spcBef>
                <a:spcPts val="0"/>
              </a:spcBef>
              <a:buNone/>
              <a:defRPr/>
            </a:pPr>
            <a:r>
              <a:rPr lang="en-US" altLang="en-US" sz="3000" dirty="0" err="1">
                <a:latin typeface="+mn-lt"/>
                <a:ea typeface="ＭＳ Ｐゴシック" pitchFamily="34" charset="-128"/>
              </a:rPr>
              <a:t>Indicadores</a:t>
            </a:r>
            <a:r>
              <a:rPr lang="en-US" altLang="en-US" sz="3000" dirty="0">
                <a:latin typeface="+mn-lt"/>
                <a:ea typeface="ＭＳ Ｐゴシック" pitchFamily="34" charset="-128"/>
              </a:rPr>
              <a:t> de </a:t>
            </a:r>
            <a:r>
              <a:rPr lang="en-US" altLang="en-US" sz="3000" dirty="0" err="1">
                <a:latin typeface="+mn-lt"/>
                <a:ea typeface="ＭＳ Ｐゴシック" pitchFamily="34" charset="-128"/>
              </a:rPr>
              <a:t>vigilancia</a:t>
            </a:r>
            <a:r>
              <a:rPr lang="en-US" altLang="en-US" sz="3000" dirty="0">
                <a:latin typeface="+mn-lt"/>
                <a:ea typeface="ＭＳ Ｐゴシック" pitchFamily="34" charset="-128"/>
              </a:rPr>
              <a:t> </a:t>
            </a:r>
            <a:r>
              <a:rPr lang="en-US" altLang="en-US" sz="3000" dirty="0" err="1">
                <a:latin typeface="+mn-lt"/>
                <a:ea typeface="ＭＳ Ｐゴシック" pitchFamily="34" charset="-128"/>
              </a:rPr>
              <a:t>integrada</a:t>
            </a:r>
            <a:r>
              <a:rPr lang="en-US" altLang="en-US" sz="3000" dirty="0">
                <a:latin typeface="+mn-lt"/>
                <a:ea typeface="ＭＳ Ｐゴシック" pitchFamily="34" charset="-128"/>
              </a:rPr>
              <a:t> de </a:t>
            </a:r>
            <a:r>
              <a:rPr lang="en-US" altLang="en-US" sz="3000" dirty="0" err="1">
                <a:latin typeface="+mn-lt"/>
                <a:ea typeface="ＭＳ Ｐゴシック" pitchFamily="34" charset="-128"/>
              </a:rPr>
              <a:t>sarampión</a:t>
            </a:r>
            <a:r>
              <a:rPr lang="en-US" altLang="en-US" sz="3000" dirty="0">
                <a:latin typeface="+mn-lt"/>
                <a:ea typeface="ＭＳ Ｐゴシック" pitchFamily="34" charset="-128"/>
              </a:rPr>
              <a:t>  y </a:t>
            </a:r>
            <a:r>
              <a:rPr lang="en-US" altLang="en-US" sz="3000" dirty="0" err="1">
                <a:latin typeface="+mn-lt"/>
                <a:ea typeface="ＭＳ Ｐゴシック" pitchFamily="34" charset="-128"/>
              </a:rPr>
              <a:t>rubéola</a:t>
            </a:r>
            <a:endParaRPr lang="en-US" altLang="en-US" sz="3000" dirty="0">
              <a:latin typeface="+mn-lt"/>
              <a:ea typeface="ＭＳ Ｐゴシック" pitchFamily="34" charset="-128"/>
            </a:endParaRPr>
          </a:p>
          <a:p>
            <a:pPr lvl="0" algn="ctr" defTabSz="621884" eaLnBrk="1" hangingPunct="1">
              <a:spcBef>
                <a:spcPts val="0"/>
              </a:spcBef>
              <a:buNone/>
              <a:defRPr/>
            </a:pPr>
            <a:r>
              <a:rPr lang="en-US" altLang="en-US" sz="2600" dirty="0">
                <a:latin typeface="+mn-lt"/>
                <a:ea typeface="ＭＳ Ｐゴシック" pitchFamily="34" charset="-128"/>
              </a:rPr>
              <a:t>Las </a:t>
            </a:r>
            <a:r>
              <a:rPr lang="en-US" altLang="en-US" sz="2600" dirty="0" err="1">
                <a:latin typeface="+mn-lt"/>
                <a:ea typeface="ＭＳ Ｐゴシック" pitchFamily="34" charset="-128"/>
              </a:rPr>
              <a:t>Américas</a:t>
            </a:r>
            <a:r>
              <a:rPr lang="en-US" altLang="en-US" sz="2600" dirty="0">
                <a:latin typeface="+mn-lt"/>
                <a:ea typeface="ＭＳ Ｐゴシック" pitchFamily="34" charset="-128"/>
              </a:rPr>
              <a:t>, 2015-2019*</a:t>
            </a:r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4D487B60-A31F-49F0-99CA-66B99D9F4A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408950"/>
              </p:ext>
            </p:extLst>
          </p:nvPr>
        </p:nvGraphicFramePr>
        <p:xfrm>
          <a:off x="365422" y="1167130"/>
          <a:ext cx="11461156" cy="5312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853ABE54-CA5D-4713-9917-8F940D124BE3}"/>
              </a:ext>
            </a:extLst>
          </p:cNvPr>
          <p:cNvSpPr/>
          <p:nvPr/>
        </p:nvSpPr>
        <p:spPr>
          <a:xfrm>
            <a:off x="639232" y="6340265"/>
            <a:ext cx="60663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419" altLang="en-US" sz="1200" i="1" dirty="0">
                <a:latin typeface="Calibri"/>
              </a:rPr>
              <a:t>Fuente</a:t>
            </a:r>
            <a:r>
              <a:rPr lang="es-419" altLang="en-US" sz="1200" dirty="0">
                <a:latin typeface="Calibri"/>
              </a:rPr>
              <a:t>:  ISIS, MESS e informe de los países |  </a:t>
            </a:r>
            <a:r>
              <a:rPr lang="es-419" sz="1200" dirty="0">
                <a:latin typeface="Calibri"/>
              </a:rPr>
              <a:t>*Datos hasta semana epidemiológica 28, 2019.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AE2D0F-6499-4131-92FC-61AEE99206C0}"/>
              </a:ext>
            </a:extLst>
          </p:cNvPr>
          <p:cNvSpPr/>
          <p:nvPr/>
        </p:nvSpPr>
        <p:spPr>
          <a:xfrm>
            <a:off x="1573038" y="2776434"/>
            <a:ext cx="220133" cy="18306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42307C41-5750-4BC8-BE79-DEF7ABDF2297}"/>
              </a:ext>
            </a:extLst>
          </p:cNvPr>
          <p:cNvSpPr txBox="1"/>
          <p:nvPr/>
        </p:nvSpPr>
        <p:spPr>
          <a:xfrm>
            <a:off x="2311791" y="5279289"/>
            <a:ext cx="1422009" cy="685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GT" sz="1400" b="1" dirty="0">
                <a:solidFill>
                  <a:schemeClr val="bg1"/>
                </a:solidFill>
              </a:rPr>
              <a:t>% de sitios </a:t>
            </a:r>
            <a:r>
              <a:rPr lang="en-US" sz="1400" b="1" dirty="0" err="1">
                <a:solidFill>
                  <a:schemeClr val="bg1"/>
                </a:solidFill>
              </a:rPr>
              <a:t>notificando</a:t>
            </a:r>
            <a:r>
              <a:rPr lang="es-GT" sz="1400" b="1" dirty="0">
                <a:solidFill>
                  <a:schemeClr val="bg1"/>
                </a:solidFill>
              </a:rPr>
              <a:t> semanalmente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4" name="TextBox 2">
            <a:extLst>
              <a:ext uri="{FF2B5EF4-FFF2-40B4-BE49-F238E27FC236}">
                <a16:creationId xmlns:a16="http://schemas.microsoft.com/office/drawing/2014/main" id="{1FA5AAE8-5B98-498D-BF07-D924D390B101}"/>
              </a:ext>
            </a:extLst>
          </p:cNvPr>
          <p:cNvSpPr txBox="1"/>
          <p:nvPr/>
        </p:nvSpPr>
        <p:spPr>
          <a:xfrm>
            <a:off x="4210541" y="5279289"/>
            <a:ext cx="1422009" cy="685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GT" sz="1400" b="1" dirty="0">
                <a:solidFill>
                  <a:schemeClr val="bg1"/>
                </a:solidFill>
              </a:rPr>
              <a:t>% de casos con  </a:t>
            </a:r>
            <a:r>
              <a:rPr lang="en-US" sz="1400" b="1" dirty="0" err="1">
                <a:solidFill>
                  <a:schemeClr val="bg1"/>
                </a:solidFill>
              </a:rPr>
              <a:t>investigación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adecuada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" name="TextBox 3">
            <a:extLst>
              <a:ext uri="{FF2B5EF4-FFF2-40B4-BE49-F238E27FC236}">
                <a16:creationId xmlns:a16="http://schemas.microsoft.com/office/drawing/2014/main" id="{E2B1FC86-EA87-4459-98E3-6A193795F6C6}"/>
              </a:ext>
            </a:extLst>
          </p:cNvPr>
          <p:cNvSpPr txBox="1"/>
          <p:nvPr/>
        </p:nvSpPr>
        <p:spPr>
          <a:xfrm>
            <a:off x="6109290" y="5279289"/>
            <a:ext cx="1570701" cy="685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bg1"/>
                </a:solidFill>
              </a:rPr>
              <a:t>% de </a:t>
            </a:r>
            <a:r>
              <a:rPr lang="en-US" sz="1400" b="1" dirty="0" err="1">
                <a:solidFill>
                  <a:schemeClr val="bg1"/>
                </a:solidFill>
              </a:rPr>
              <a:t>casos</a:t>
            </a:r>
            <a:r>
              <a:rPr lang="en-US" sz="1400" b="1" dirty="0">
                <a:solidFill>
                  <a:schemeClr val="bg1"/>
                </a:solidFill>
              </a:rPr>
              <a:t> con </a:t>
            </a:r>
            <a:r>
              <a:rPr lang="en-US" sz="1400" b="1" dirty="0" err="1">
                <a:solidFill>
                  <a:schemeClr val="bg1"/>
                </a:solidFill>
              </a:rPr>
              <a:t>muestra</a:t>
            </a:r>
            <a:r>
              <a:rPr lang="en-US" sz="1400" b="1" dirty="0">
                <a:solidFill>
                  <a:schemeClr val="bg1"/>
                </a:solidFill>
              </a:rPr>
              <a:t> de </a:t>
            </a:r>
            <a:r>
              <a:rPr lang="en-US" sz="1400" b="1" dirty="0" err="1">
                <a:solidFill>
                  <a:schemeClr val="bg1"/>
                </a:solidFill>
              </a:rPr>
              <a:t>sangre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adecuada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FD1F8520-51A3-4CF5-A0F5-229CDA4593A3}"/>
              </a:ext>
            </a:extLst>
          </p:cNvPr>
          <p:cNvSpPr txBox="1"/>
          <p:nvPr/>
        </p:nvSpPr>
        <p:spPr>
          <a:xfrm>
            <a:off x="7800975" y="5279289"/>
            <a:ext cx="1962149" cy="685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bg1"/>
                </a:solidFill>
              </a:rPr>
              <a:t>% de </a:t>
            </a:r>
            <a:r>
              <a:rPr lang="en-US" sz="1400" b="1" dirty="0" err="1">
                <a:solidFill>
                  <a:schemeClr val="bg1"/>
                </a:solidFill>
              </a:rPr>
              <a:t>muestras</a:t>
            </a:r>
            <a:r>
              <a:rPr lang="en-US" sz="1400" b="1" dirty="0">
                <a:solidFill>
                  <a:schemeClr val="bg1"/>
                </a:solidFill>
              </a:rPr>
              <a:t> de </a:t>
            </a:r>
            <a:r>
              <a:rPr lang="en-US" sz="1400" b="1" dirty="0" err="1">
                <a:solidFill>
                  <a:schemeClr val="bg1"/>
                </a:solidFill>
              </a:rPr>
              <a:t>sangre</a:t>
            </a:r>
            <a:r>
              <a:rPr lang="en-US" sz="1400" b="1" dirty="0">
                <a:solidFill>
                  <a:schemeClr val="bg1"/>
                </a:solidFill>
              </a:rPr>
              <a:t> que </a:t>
            </a:r>
            <a:r>
              <a:rPr lang="en-US" sz="1400" b="1" dirty="0" err="1">
                <a:solidFill>
                  <a:schemeClr val="bg1"/>
                </a:solidFill>
              </a:rPr>
              <a:t>llegan</a:t>
            </a:r>
            <a:r>
              <a:rPr lang="en-US" sz="1400" b="1" dirty="0">
                <a:solidFill>
                  <a:schemeClr val="bg1"/>
                </a:solidFill>
              </a:rPr>
              <a:t> al </a:t>
            </a:r>
            <a:r>
              <a:rPr lang="en-US" sz="1400" b="1" dirty="0" err="1">
                <a:solidFill>
                  <a:schemeClr val="bg1"/>
                </a:solidFill>
              </a:rPr>
              <a:t>laboratorio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en</a:t>
            </a:r>
            <a:r>
              <a:rPr lang="en-US" sz="1400" b="1" dirty="0">
                <a:solidFill>
                  <a:schemeClr val="bg1"/>
                </a:solidFill>
              </a:rPr>
              <a:t> &lt;= 5 </a:t>
            </a:r>
            <a:r>
              <a:rPr lang="en-US" sz="1400" b="1" dirty="0" err="1">
                <a:solidFill>
                  <a:schemeClr val="bg1"/>
                </a:solidFill>
              </a:rPr>
              <a:t>días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7" name="TextBox 5">
            <a:extLst>
              <a:ext uri="{FF2B5EF4-FFF2-40B4-BE49-F238E27FC236}">
                <a16:creationId xmlns:a16="http://schemas.microsoft.com/office/drawing/2014/main" id="{636F1D5B-6F14-49C8-B2E7-24F59D21D858}"/>
              </a:ext>
            </a:extLst>
          </p:cNvPr>
          <p:cNvSpPr txBox="1"/>
          <p:nvPr/>
        </p:nvSpPr>
        <p:spPr>
          <a:xfrm>
            <a:off x="10020299" y="5279289"/>
            <a:ext cx="1428751" cy="6858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bg1"/>
                </a:solidFill>
              </a:rPr>
              <a:t>% de </a:t>
            </a:r>
            <a:r>
              <a:rPr lang="en-US" sz="1400" b="1" dirty="0" err="1">
                <a:solidFill>
                  <a:schemeClr val="bg1"/>
                </a:solidFill>
              </a:rPr>
              <a:t>resultados</a:t>
            </a:r>
            <a:r>
              <a:rPr lang="en-US" sz="1400" b="1" dirty="0">
                <a:solidFill>
                  <a:schemeClr val="bg1"/>
                </a:solidFill>
              </a:rPr>
              <a:t> de </a:t>
            </a:r>
            <a:r>
              <a:rPr lang="en-US" sz="1400" b="1" dirty="0" err="1">
                <a:solidFill>
                  <a:schemeClr val="bg1"/>
                </a:solidFill>
              </a:rPr>
              <a:t>laboratorios</a:t>
            </a:r>
            <a:r>
              <a:rPr lang="en-US" sz="1400" b="1" dirty="0">
                <a:solidFill>
                  <a:schemeClr val="bg1"/>
                </a:solidFill>
              </a:rPr>
              <a:t> &lt;= 4 </a:t>
            </a:r>
            <a:r>
              <a:rPr lang="en-US" sz="1400" b="1" dirty="0" err="1">
                <a:solidFill>
                  <a:schemeClr val="bg1"/>
                </a:solidFill>
              </a:rPr>
              <a:t>días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F72236-2EE6-4CE7-AF43-5BC36E0E97D9}"/>
              </a:ext>
            </a:extLst>
          </p:cNvPr>
          <p:cNvSpPr/>
          <p:nvPr/>
        </p:nvSpPr>
        <p:spPr>
          <a:xfrm>
            <a:off x="365422" y="2028825"/>
            <a:ext cx="910928" cy="28003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140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73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15</cp:revision>
  <dcterms:created xsi:type="dcterms:W3CDTF">2019-07-18T18:39:06Z</dcterms:created>
  <dcterms:modified xsi:type="dcterms:W3CDTF">2019-08-07T15:21:21Z</dcterms:modified>
</cp:coreProperties>
</file>