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Pending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Sheet1!$C$2:$C$31</c:f>
              <c:numCache>
                <c:formatCode>General</c:formatCode>
                <c:ptCount val="30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5</c:v>
                </c:pt>
                <c:pt idx="13">
                  <c:v>4</c:v>
                </c:pt>
                <c:pt idx="14">
                  <c:v>5</c:v>
                </c:pt>
                <c:pt idx="15">
                  <c:v>7</c:v>
                </c:pt>
                <c:pt idx="16">
                  <c:v>6</c:v>
                </c:pt>
                <c:pt idx="17">
                  <c:v>2</c:v>
                </c:pt>
                <c:pt idx="18">
                  <c:v>15</c:v>
                </c:pt>
                <c:pt idx="19">
                  <c:v>10</c:v>
                </c:pt>
                <c:pt idx="20">
                  <c:v>23</c:v>
                </c:pt>
                <c:pt idx="21">
                  <c:v>33</c:v>
                </c:pt>
                <c:pt idx="22">
                  <c:v>38</c:v>
                </c:pt>
                <c:pt idx="23">
                  <c:v>61</c:v>
                </c:pt>
                <c:pt idx="24">
                  <c:v>124</c:v>
                </c:pt>
                <c:pt idx="25">
                  <c:v>216</c:v>
                </c:pt>
                <c:pt idx="26">
                  <c:v>350</c:v>
                </c:pt>
                <c:pt idx="27">
                  <c:v>662</c:v>
                </c:pt>
                <c:pt idx="28">
                  <c:v>882</c:v>
                </c:pt>
                <c:pt idx="29">
                  <c:v>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E1-4866-8F70-0439FE7CEFD3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Confirmed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Sheet1!$D$2:$D$31</c:f>
              <c:numCache>
                <c:formatCode>#,##0_);[Red]\(#,##0\)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12</c:v>
                </c:pt>
                <c:pt idx="7">
                  <c:v>7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6</c:v>
                </c:pt>
                <c:pt idx="12">
                  <c:v>3</c:v>
                </c:pt>
                <c:pt idx="13">
                  <c:v>5</c:v>
                </c:pt>
                <c:pt idx="14">
                  <c:v>5</c:v>
                </c:pt>
                <c:pt idx="15">
                  <c:v>3</c:v>
                </c:pt>
                <c:pt idx="16">
                  <c:v>10</c:v>
                </c:pt>
                <c:pt idx="17">
                  <c:v>6</c:v>
                </c:pt>
                <c:pt idx="18">
                  <c:v>7</c:v>
                </c:pt>
                <c:pt idx="19">
                  <c:v>12</c:v>
                </c:pt>
                <c:pt idx="20">
                  <c:v>17</c:v>
                </c:pt>
                <c:pt idx="21">
                  <c:v>23</c:v>
                </c:pt>
                <c:pt idx="22">
                  <c:v>55</c:v>
                </c:pt>
                <c:pt idx="23">
                  <c:v>80</c:v>
                </c:pt>
                <c:pt idx="24">
                  <c:v>120</c:v>
                </c:pt>
                <c:pt idx="25">
                  <c:v>154</c:v>
                </c:pt>
                <c:pt idx="26">
                  <c:v>189</c:v>
                </c:pt>
                <c:pt idx="27">
                  <c:v>184</c:v>
                </c:pt>
                <c:pt idx="28">
                  <c:v>45</c:v>
                </c:pt>
                <c:pt idx="29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E1-4866-8F70-0439FE7CEF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972292976"/>
        <c:axId val="1908122208"/>
        <c:extLst>
          <c:ext xmlns:c15="http://schemas.microsoft.com/office/drawing/2012/chart" uri="{02D57815-91ED-43cb-92C2-25804820EDAC}">
            <c15:filteredBarSeries>
              <c15:ser>
                <c:idx val="3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Sheet1!$A$2:$A$31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  <c:pt idx="21">
                        <c:v>22</c:v>
                      </c:pt>
                      <c:pt idx="22">
                        <c:v>23</c:v>
                      </c:pt>
                      <c:pt idx="23">
                        <c:v>24</c:v>
                      </c:pt>
                      <c:pt idx="24">
                        <c:v>25</c:v>
                      </c:pt>
                      <c:pt idx="25">
                        <c:v>26</c:v>
                      </c:pt>
                      <c:pt idx="26">
                        <c:v>27</c:v>
                      </c:pt>
                      <c:pt idx="27">
                        <c:v>28</c:v>
                      </c:pt>
                      <c:pt idx="28">
                        <c:v>29</c:v>
                      </c:pt>
                      <c:pt idx="29">
                        <c:v>30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BB44-4FB4-90DF-59B088DDF74D}"/>
                  </c:ext>
                </c:extLst>
              </c15:ser>
            </c15:filteredBarSeries>
          </c:ext>
        </c:extLst>
      </c:barChart>
      <c:catAx>
        <c:axId val="197229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8122208"/>
        <c:crosses val="autoZero"/>
        <c:auto val="1"/>
        <c:lblAlgn val="ctr"/>
        <c:lblOffset val="100"/>
        <c:noMultiLvlLbl val="0"/>
      </c:catAx>
      <c:valAx>
        <c:axId val="1908122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Number of notified cases</a:t>
                </a:r>
              </a:p>
            </c:rich>
          </c:tx>
          <c:layout>
            <c:manualLayout>
              <c:xMode val="edge"/>
              <c:yMode val="edge"/>
              <c:x val="2.8985507246376812E-2"/>
              <c:y val="0.2170472622443947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22929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1F726-9CC4-4AAF-8760-D7EE48245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87C00B-9539-47F3-A7A3-DC38648F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26E25-50A0-4FCA-BE73-A44DF5861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C0F8-05DD-4E04-9B38-21E7C4638D1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3A27B-4595-4127-A017-2EC82C33C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12933-60D5-43F3-A858-02B31742F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E99D-DA1C-4F3C-B7B0-689E66188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6FE4B-005C-4E96-88DA-C0FA852F3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5F53B0-02D9-4DD7-BFD1-65088EAE5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5EDFE-F39B-4C66-B352-08EEA7E5D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C0F8-05DD-4E04-9B38-21E7C4638D1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BFB82-388A-4B87-B0D5-43EDE3897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6AB45-FD47-44BD-92FE-7A428875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E99D-DA1C-4F3C-B7B0-689E66188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2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ADD02B-D33B-41DC-B330-5A31B91A95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8AF55E-2AE9-495E-81A3-1C5647AA9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F6A29-1B72-40F7-8B85-197D505EF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C0F8-05DD-4E04-9B38-21E7C4638D1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8B30C-F34C-49C8-872B-F68C1EC6B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C4913-0FA9-4A65-BAFB-13CBD9885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E99D-DA1C-4F3C-B7B0-689E66188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3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B1C18-D8E0-42D6-AE85-B07A5355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9B0B5-EB75-446A-B963-CB3466A79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66B8E-2DC4-43C7-BD99-2E50D44DC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C0F8-05DD-4E04-9B38-21E7C4638D1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263FE-A243-4A3C-9A7C-637D2DF89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1AA54-4C89-408E-B4D2-82858699A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E99D-DA1C-4F3C-B7B0-689E66188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9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02CC5-915B-4DFC-8B4B-50CA0F220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CE194-D971-4E72-AE41-FF3B7101A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3E16B-4663-4FBC-85EE-307EBC550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C0F8-05DD-4E04-9B38-21E7C4638D1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1670D-0486-4213-BC3E-3AD9E5EE5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9D10F-2872-49CD-B34A-B481C098B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E99D-DA1C-4F3C-B7B0-689E66188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8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67F4-4E96-43BF-A580-879DCCA29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264DE-B7F5-4132-84C1-08DEBAA7C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AFFED2-3B47-4A6D-AD9A-5DC839AA3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2855F-4D90-4B91-88EA-BD2F33973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C0F8-05DD-4E04-9B38-21E7C4638D1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FF26A-885D-4802-AEA7-27636F009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0A864-944E-4526-B8F4-A4DF6B0F9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E99D-DA1C-4F3C-B7B0-689E66188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6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69DDA-307A-4D35-B599-EA8D01BAB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11401-75AC-44C2-8D42-8EA3EE005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4279E-ED9D-44DC-9DE1-04EA16809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F06823-3231-44CA-B69E-2DC2E6F39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738472-1657-4EDB-92E7-C50EB540EE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6353D7-277E-46A4-99D6-D99A7BDED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C0F8-05DD-4E04-9B38-21E7C4638D1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0BDC12-BD56-44B0-911A-A12C0E282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2721F7-C7B8-44E4-BAFA-00B82AEAC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E99D-DA1C-4F3C-B7B0-689E66188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4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A1164-E22C-4277-8228-507C40958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2C64E1-21A4-4CC4-A39D-2F8FD2036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C0F8-05DD-4E04-9B38-21E7C4638D1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6EBF03-5BDB-4E75-A63C-18D3DD006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6164C-40D8-4A34-803A-49850C9B0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E99D-DA1C-4F3C-B7B0-689E66188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E80C23-E8EB-44B8-9706-67F58EFEC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C0F8-05DD-4E04-9B38-21E7C4638D1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C9633E-8CA7-4E32-B1B0-00B77D92B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703029-F478-4B58-8215-A46EF0649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E99D-DA1C-4F3C-B7B0-689E66188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6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8C736-3B60-4D2A-AA2D-004C22C0A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728FC-9B50-493F-A601-6E2EE28DD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23031D-E34F-401E-B88A-2FA6C6C98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B5166-FD00-481E-8C9B-48827BCC4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C0F8-05DD-4E04-9B38-21E7C4638D1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A9E99F-8703-4BD7-A280-23B92F609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473C03-933D-4CBA-9E68-2CB572F2B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E99D-DA1C-4F3C-B7B0-689E66188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29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AAD2-E820-4A77-939B-DBF69245A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10CB77-3DDD-42E3-8EB8-2C3DC52997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5465A5-F9ED-4F18-A495-0529B82BC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989916-5670-43B8-8EB9-D28ED386D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C0F8-05DD-4E04-9B38-21E7C4638D1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B65CB-FEE1-412D-AB7D-CB65409D0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473498-F6BD-4ACE-8BC4-AACA2B546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E99D-DA1C-4F3C-B7B0-689E66188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6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0C165C-E5D4-46C4-8812-B11A9C555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B8DF0-8937-4EC3-B66F-5DAD9416E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C7367-3D35-4874-9AFD-BFAF40B112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BC0F8-05DD-4E04-9B38-21E7C4638D1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E536A-8EFF-4DDA-8C33-93156DBD30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DDAFA-4CF9-4518-A055-1DFBA7A8F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DE99D-DA1C-4F3C-B7B0-689E66188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9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E704F-EAEC-425B-8D21-7E411DC60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Palatino Linotype" panose="02040502050505030304" pitchFamily="18" charset="0"/>
              </a:rPr>
              <a:t>Reported measles cases by epidemiological week </a:t>
            </a:r>
            <a:br>
              <a:rPr lang="en-US" sz="3200" b="1" dirty="0">
                <a:latin typeface="Palatino Linotype" panose="02040502050505030304" pitchFamily="18" charset="0"/>
              </a:rPr>
            </a:br>
            <a:r>
              <a:rPr lang="en-US" sz="3200" b="1" dirty="0">
                <a:latin typeface="Palatino Linotype" panose="02040502050505030304" pitchFamily="18" charset="0"/>
              </a:rPr>
              <a:t>of rash onset in São Paulo, Brazil, 2019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24CE276-D643-44AF-A3B2-D37F5531A1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319352"/>
              </p:ext>
            </p:extLst>
          </p:nvPr>
        </p:nvGraphicFramePr>
        <p:xfrm>
          <a:off x="838200" y="150177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7465AD25-19A0-41ED-B784-DEE1EE55112D}"/>
              </a:ext>
            </a:extLst>
          </p:cNvPr>
          <p:cNvSpPr txBox="1">
            <a:spLocks/>
          </p:cNvSpPr>
          <p:nvPr/>
        </p:nvSpPr>
        <p:spPr>
          <a:xfrm>
            <a:off x="965619" y="6011070"/>
            <a:ext cx="10515600" cy="3683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latin typeface="+mn-lt"/>
              </a:rPr>
              <a:t>Source: Country report to FPL-IM/PAHO as of epidemiological week 30.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9EB8E3-C8A1-40BC-9F19-DEE09BE7433B}"/>
              </a:ext>
            </a:extLst>
          </p:cNvPr>
          <p:cNvSpPr txBox="1"/>
          <p:nvPr/>
        </p:nvSpPr>
        <p:spPr>
          <a:xfrm>
            <a:off x="3927138" y="2403113"/>
            <a:ext cx="1958023" cy="5232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N= 965 confirmed cases</a:t>
            </a:r>
          </a:p>
          <a:p>
            <a:r>
              <a:rPr lang="en-US" sz="1400" dirty="0"/>
              <a:t>N=2,658 pending cases</a:t>
            </a:r>
          </a:p>
        </p:txBody>
      </p:sp>
    </p:spTree>
    <p:extLst>
      <p:ext uri="{BB962C8B-B14F-4D97-AF65-F5344CB8AC3E}">
        <p14:creationId xmlns:p14="http://schemas.microsoft.com/office/powerpoint/2010/main" val="2312547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828AA1-DF38-4FF4-B6DF-926F393030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7A4378-CB47-458E-8EA9-81A6349B550A}">
  <ds:schemaRefs>
    <ds:schemaRef ds:uri="64ced670-a384-4657-ba0f-fc07d30f5a44"/>
    <ds:schemaRef ds:uri="http://schemas.microsoft.com/office/2006/documentManagement/types"/>
    <ds:schemaRef ds:uri="4655c133-e14e-4d88-8fbc-c3b347145ec5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521CEC3-FB88-46F2-9454-EADA07FB6B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Reported measles cases by epidemiological week  of rash onset in São Paulo, Brazil,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measles and rubella cases by classification Sao Paulo, Brazil, 2019</dc:title>
  <dc:creator>Pacis, Ms. Carmelita Lucia (WDC)</dc:creator>
  <cp:lastModifiedBy>Pacis, Ms. Carmelita Lucia (WDC)</cp:lastModifiedBy>
  <cp:revision>13</cp:revision>
  <dcterms:created xsi:type="dcterms:W3CDTF">2019-08-07T19:10:23Z</dcterms:created>
  <dcterms:modified xsi:type="dcterms:W3CDTF">2019-09-12T20:45:04Z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