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Masters/slideMaster1.xml" ContentType="application/vnd.openxmlformats-officedocument.presentationml.slideMaster+xml"/>
  <Override PartName="/ppt/slideLayouts/slideLayout5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1.xml" ContentType="application/vnd.openxmlformats-officedocument.theme+xml"/>
  <Override PartName="/ppt/charts/chart1.xml" ContentType="application/vnd.openxmlformats-officedocument.drawingml.chart+xml"/>
  <Override PartName="/ppt/charts/style2.xml" ContentType="application/vnd.ms-office.chartstyle+xml"/>
  <Override PartName="/ppt/charts/chart2.xml" ContentType="application/vnd.openxmlformats-officedocument.drawingml.chart+xml"/>
  <Override PartName="/ppt/charts/colors2.xml" ContentType="application/vnd.ms-office.chartcolorstyle+xml"/>
  <Override PartName="/ppt/charts/colors1.xml" ContentType="application/vnd.ms-office.chartcolorstyle+xml"/>
  <Override PartName="/ppt/charts/style1.xml" ContentType="application/vnd.ms-office.chartstyl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ableStyles.xml" ContentType="application/vnd.openxmlformats-officedocument.presentationml.tableStyles+xml"/>
  <Override PartName="/docProps/core.xml" ContentType="application/vnd.openxmlformats-package.core-properties+xml"/>
  <Override PartName="/docProps/app.xml" ContentType="application/vnd.openxmlformats-officedocument.extended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7" r:id="rId2"/>
    <p:sldId id="258" r:id="rId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8025" autoAdjust="0"/>
    <p:restoredTop sz="94660"/>
  </p:normalViewPr>
  <p:slideViewPr>
    <p:cSldViewPr snapToGrid="0">
      <p:cViewPr varScale="1">
        <p:scale>
          <a:sx n="116" d="100"/>
          <a:sy n="116" d="100"/>
        </p:scale>
        <p:origin x="138" y="33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customXml" Target="../customXml/item1.xml"/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10" Type="http://schemas.openxmlformats.org/officeDocument/2006/relationships/customXml" Target="../customXml/item3.xml"/><Relationship Id="rId4" Type="http://schemas.openxmlformats.org/officeDocument/2006/relationships/presProps" Target="presProps.xml"/><Relationship Id="rId9" Type="http://schemas.openxmlformats.org/officeDocument/2006/relationships/customXml" Target="../customXml/item2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.xlsx"/><Relationship Id="rId2" Type="http://schemas.microsoft.com/office/2011/relationships/chartColorStyle" Target="colors2.xml"/><Relationship Id="rId1" Type="http://schemas.microsoft.com/office/2011/relationships/chartStyle" Target="style2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Número de casos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cat>
            <c:strRef>
              <c:f>Sheet1!$A$2:$A$12</c:f>
              <c:strCache>
                <c:ptCount val="11"/>
                <c:pt idx="0">
                  <c:v>Menor de 1 año</c:v>
                </c:pt>
                <c:pt idx="1">
                  <c:v>Igual a 1 año</c:v>
                </c:pt>
                <c:pt idx="2">
                  <c:v>De 2 a 4 años</c:v>
                </c:pt>
                <c:pt idx="3">
                  <c:v>De 5 a 9 años</c:v>
                </c:pt>
                <c:pt idx="4">
                  <c:v>De 10 a 14 años</c:v>
                </c:pt>
                <c:pt idx="5">
                  <c:v>De 15 a 19 años</c:v>
                </c:pt>
                <c:pt idx="6">
                  <c:v>De 20 a 24 años</c:v>
                </c:pt>
                <c:pt idx="7">
                  <c:v>De 25 a 34 años</c:v>
                </c:pt>
                <c:pt idx="8">
                  <c:v>De 35 a 44 años</c:v>
                </c:pt>
                <c:pt idx="9">
                  <c:v>De 45 a 64 años</c:v>
                </c:pt>
                <c:pt idx="10">
                  <c:v>De 65 años o más</c:v>
                </c:pt>
              </c:strCache>
            </c:strRef>
          </c:cat>
          <c:val>
            <c:numRef>
              <c:f>Sheet1!$B$2:$B$12</c:f>
              <c:numCache>
                <c:formatCode>General</c:formatCode>
                <c:ptCount val="11"/>
                <c:pt idx="0">
                  <c:v>12</c:v>
                </c:pt>
                <c:pt idx="1">
                  <c:v>2</c:v>
                </c:pt>
                <c:pt idx="2">
                  <c:v>8</c:v>
                </c:pt>
                <c:pt idx="3">
                  <c:v>3</c:v>
                </c:pt>
                <c:pt idx="4">
                  <c:v>5</c:v>
                </c:pt>
                <c:pt idx="5">
                  <c:v>4</c:v>
                </c:pt>
                <c:pt idx="6">
                  <c:v>2</c:v>
                </c:pt>
                <c:pt idx="7">
                  <c:v>4</c:v>
                </c:pt>
                <c:pt idx="8">
                  <c:v>9</c:v>
                </c:pt>
                <c:pt idx="9">
                  <c:v>3</c:v>
                </c:pt>
                <c:pt idx="10">
                  <c:v>1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A6FE-4186-91BB-786A21814C1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21"/>
        <c:overlap val="-27"/>
        <c:axId val="1392140800"/>
        <c:axId val="1400342624"/>
      </c:barChart>
      <c:lineChart>
        <c:grouping val="standard"/>
        <c:varyColors val="0"/>
        <c:ser>
          <c:idx val="1"/>
          <c:order val="1"/>
          <c:tx>
            <c:strRef>
              <c:f>Sheet1!$C$1</c:f>
              <c:strCache>
                <c:ptCount val="1"/>
                <c:pt idx="0">
                  <c:v>Tasa de incidencia por
100 mil habitantes</c:v>
                </c:pt>
              </c:strCache>
            </c:strRef>
          </c:tx>
          <c:spPr>
            <a:ln w="28575" cap="rnd">
              <a:noFill/>
              <a:round/>
            </a:ln>
            <a:effectLst/>
          </c:spPr>
          <c:marker>
            <c:symbol val="circle"/>
            <c:size val="10"/>
            <c:spPr>
              <a:solidFill>
                <a:schemeClr val="accent2"/>
              </a:solidFill>
              <a:ln w="9525">
                <a:solidFill>
                  <a:schemeClr val="accent2"/>
                </a:solidFill>
              </a:ln>
              <a:effectLst/>
            </c:spPr>
          </c:marker>
          <c:cat>
            <c:strRef>
              <c:f>Sheet1!$A$2:$A$12</c:f>
              <c:strCache>
                <c:ptCount val="11"/>
                <c:pt idx="0">
                  <c:v>Menor de 1 año</c:v>
                </c:pt>
                <c:pt idx="1">
                  <c:v>Igual a 1 año</c:v>
                </c:pt>
                <c:pt idx="2">
                  <c:v>De 2 a 4 años</c:v>
                </c:pt>
                <c:pt idx="3">
                  <c:v>De 5 a 9 años</c:v>
                </c:pt>
                <c:pt idx="4">
                  <c:v>De 10 a 14 años</c:v>
                </c:pt>
                <c:pt idx="5">
                  <c:v>De 15 a 19 años</c:v>
                </c:pt>
                <c:pt idx="6">
                  <c:v>De 20 a 24 años</c:v>
                </c:pt>
                <c:pt idx="7">
                  <c:v>De 25 a 34 años</c:v>
                </c:pt>
                <c:pt idx="8">
                  <c:v>De 35 a 44 años</c:v>
                </c:pt>
                <c:pt idx="9">
                  <c:v>De 45 a 64 años</c:v>
                </c:pt>
                <c:pt idx="10">
                  <c:v>De 65 años o más</c:v>
                </c:pt>
              </c:strCache>
            </c:strRef>
          </c:cat>
          <c:val>
            <c:numRef>
              <c:f>Sheet1!$C$2:$C$12</c:f>
              <c:numCache>
                <c:formatCode>General</c:formatCode>
                <c:ptCount val="11"/>
                <c:pt idx="0">
                  <c:v>1.49</c:v>
                </c:pt>
                <c:pt idx="1">
                  <c:v>0.27</c:v>
                </c:pt>
                <c:pt idx="2">
                  <c:v>0.27</c:v>
                </c:pt>
                <c:pt idx="3">
                  <c:v>0.08</c:v>
                </c:pt>
                <c:pt idx="4">
                  <c:v>0.11</c:v>
                </c:pt>
                <c:pt idx="5">
                  <c:v>0.09</c:v>
                </c:pt>
                <c:pt idx="6">
                  <c:v>0.06</c:v>
                </c:pt>
                <c:pt idx="7">
                  <c:v>0.04</c:v>
                </c:pt>
                <c:pt idx="8">
                  <c:v>0.15</c:v>
                </c:pt>
                <c:pt idx="9">
                  <c:v>0.02</c:v>
                </c:pt>
                <c:pt idx="10">
                  <c:v>0.02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A6FE-4186-91BB-786A21814C1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291900464"/>
        <c:axId val="1289539280"/>
      </c:lineChart>
      <c:catAx>
        <c:axId val="1392140800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400342624"/>
        <c:crosses val="autoZero"/>
        <c:auto val="1"/>
        <c:lblAlgn val="ctr"/>
        <c:lblOffset val="100"/>
        <c:noMultiLvlLbl val="0"/>
      </c:catAx>
      <c:valAx>
        <c:axId val="1400342624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out"/>
        <c:minorTickMark val="none"/>
        <c:tickLblPos val="nextTo"/>
        <c:spPr>
          <a:noFill/>
          <a:ln>
            <a:solidFill>
              <a:schemeClr val="tx1"/>
            </a:solidFill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0" i="0" u="none" strike="noStrik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392140800"/>
        <c:crosses val="autoZero"/>
        <c:crossBetween val="between"/>
      </c:valAx>
      <c:valAx>
        <c:axId val="1289539280"/>
        <c:scaling>
          <c:orientation val="minMax"/>
        </c:scaling>
        <c:delete val="0"/>
        <c:axPos val="r"/>
        <c:numFmt formatCode="#,##0.00" sourceLinked="0"/>
        <c:majorTickMark val="out"/>
        <c:minorTickMark val="none"/>
        <c:tickLblPos val="nextTo"/>
        <c:spPr>
          <a:noFill/>
          <a:ln>
            <a:solidFill>
              <a:schemeClr val="tx1"/>
            </a:solidFill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0" i="0" u="none" strike="noStrik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291900464"/>
        <c:crosses val="max"/>
        <c:crossBetween val="between"/>
      </c:valAx>
      <c:catAx>
        <c:axId val="1291900464"/>
        <c:scaling>
          <c:orientation val="minMax"/>
        </c:scaling>
        <c:delete val="1"/>
        <c:axPos val="b"/>
        <c:numFmt formatCode="General" sourceLinked="1"/>
        <c:majorTickMark val="out"/>
        <c:minorTickMark val="none"/>
        <c:tickLblPos val="nextTo"/>
        <c:crossAx val="1289539280"/>
        <c:crosses val="autoZero"/>
        <c:auto val="1"/>
        <c:lblAlgn val="ctr"/>
        <c:lblOffset val="100"/>
        <c:noMultiLvlLbl val="0"/>
      </c:catAx>
      <c:dTable>
        <c:showHorzBorder val="1"/>
        <c:showVertBorder val="1"/>
        <c:showOutline val="1"/>
        <c:showKeys val="1"/>
        <c:spPr>
          <a:noFill/>
          <a:ln w="9525" cap="flat" cmpd="sng" algn="ctr">
            <a:solidFill>
              <a:schemeClr val="tx1"/>
            </a:solidFill>
            <a:round/>
          </a:ln>
          <a:effectLst/>
        </c:spPr>
        <c:txPr>
          <a:bodyPr rot="0" spcFirstLastPara="1" vertOverflow="ellipsis" vert="horz" wrap="square" anchor="ctr" anchorCtr="1"/>
          <a:lstStyle/>
          <a:p>
            <a:pPr rtl="0">
              <a:defRPr sz="1200" b="0" i="0" u="none" strike="noStrik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</c:dTable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0.14919728783902012"/>
          <c:y val="1.8046298295448484E-2"/>
          <c:w val="0.79777929932671454"/>
          <c:h val="0.7508674650041135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Number of cases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cat>
            <c:strRef>
              <c:f>Sheet1!$A$2:$A$12</c:f>
              <c:strCache>
                <c:ptCount val="11"/>
                <c:pt idx="0">
                  <c:v>&lt;1 year old</c:v>
                </c:pt>
                <c:pt idx="1">
                  <c:v>1 year old</c:v>
                </c:pt>
                <c:pt idx="2">
                  <c:v>2 to 4 years old</c:v>
                </c:pt>
                <c:pt idx="3">
                  <c:v> 5 to 9 years old</c:v>
                </c:pt>
                <c:pt idx="4">
                  <c:v> 10 to 14 years old</c:v>
                </c:pt>
                <c:pt idx="5">
                  <c:v> 15 to 19 years old</c:v>
                </c:pt>
                <c:pt idx="6">
                  <c:v> 20 to 24 years old</c:v>
                </c:pt>
                <c:pt idx="7">
                  <c:v> 25 to 34 years old</c:v>
                </c:pt>
                <c:pt idx="8">
                  <c:v> 35 to 44 years old</c:v>
                </c:pt>
                <c:pt idx="9">
                  <c:v> 45 to 64 years old</c:v>
                </c:pt>
                <c:pt idx="10">
                  <c:v> 65 years or more</c:v>
                </c:pt>
              </c:strCache>
            </c:strRef>
          </c:cat>
          <c:val>
            <c:numRef>
              <c:f>Sheet1!$B$2:$B$12</c:f>
              <c:numCache>
                <c:formatCode>General</c:formatCode>
                <c:ptCount val="11"/>
                <c:pt idx="0">
                  <c:v>12</c:v>
                </c:pt>
                <c:pt idx="1">
                  <c:v>2</c:v>
                </c:pt>
                <c:pt idx="2">
                  <c:v>8</c:v>
                </c:pt>
                <c:pt idx="3">
                  <c:v>3</c:v>
                </c:pt>
                <c:pt idx="4">
                  <c:v>5</c:v>
                </c:pt>
                <c:pt idx="5">
                  <c:v>4</c:v>
                </c:pt>
                <c:pt idx="6">
                  <c:v>2</c:v>
                </c:pt>
                <c:pt idx="7">
                  <c:v>4</c:v>
                </c:pt>
                <c:pt idx="8">
                  <c:v>9</c:v>
                </c:pt>
                <c:pt idx="9">
                  <c:v>3</c:v>
                </c:pt>
                <c:pt idx="10">
                  <c:v>1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A6FE-4186-91BB-786A21814C1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121"/>
        <c:overlap val="-27"/>
        <c:axId val="1392140800"/>
        <c:axId val="1400342624"/>
      </c:barChart>
      <c:lineChart>
        <c:grouping val="standard"/>
        <c:varyColors val="0"/>
        <c:ser>
          <c:idx val="1"/>
          <c:order val="1"/>
          <c:tx>
            <c:strRef>
              <c:f>Sheet1!$C$1</c:f>
              <c:strCache>
                <c:ptCount val="1"/>
                <c:pt idx="0">
                  <c:v>Incidence rate by
100,000 population</c:v>
                </c:pt>
              </c:strCache>
            </c:strRef>
          </c:tx>
          <c:spPr>
            <a:ln w="28575" cap="rnd">
              <a:noFill/>
              <a:round/>
            </a:ln>
            <a:effectLst/>
          </c:spPr>
          <c:marker>
            <c:symbol val="circle"/>
            <c:size val="10"/>
            <c:spPr>
              <a:solidFill>
                <a:schemeClr val="accent2"/>
              </a:solidFill>
              <a:ln w="9525">
                <a:solidFill>
                  <a:schemeClr val="accent2"/>
                </a:solidFill>
              </a:ln>
              <a:effectLst/>
            </c:spPr>
          </c:marker>
          <c:cat>
            <c:strRef>
              <c:f>Sheet1!$A$2:$A$12</c:f>
              <c:strCache>
                <c:ptCount val="11"/>
                <c:pt idx="0">
                  <c:v>&lt;1 year old</c:v>
                </c:pt>
                <c:pt idx="1">
                  <c:v>1 year old</c:v>
                </c:pt>
                <c:pt idx="2">
                  <c:v>2 to 4 years old</c:v>
                </c:pt>
                <c:pt idx="3">
                  <c:v> 5 to 9 years old</c:v>
                </c:pt>
                <c:pt idx="4">
                  <c:v> 10 to 14 years old</c:v>
                </c:pt>
                <c:pt idx="5">
                  <c:v> 15 to 19 years old</c:v>
                </c:pt>
                <c:pt idx="6">
                  <c:v> 20 to 24 years old</c:v>
                </c:pt>
                <c:pt idx="7">
                  <c:v> 25 to 34 years old</c:v>
                </c:pt>
                <c:pt idx="8">
                  <c:v> 35 to 44 years old</c:v>
                </c:pt>
                <c:pt idx="9">
                  <c:v> 45 to 64 years old</c:v>
                </c:pt>
                <c:pt idx="10">
                  <c:v> 65 years or more</c:v>
                </c:pt>
              </c:strCache>
            </c:strRef>
          </c:cat>
          <c:val>
            <c:numRef>
              <c:f>Sheet1!$C$2:$C$12</c:f>
              <c:numCache>
                <c:formatCode>General</c:formatCode>
                <c:ptCount val="11"/>
                <c:pt idx="0">
                  <c:v>1.49</c:v>
                </c:pt>
                <c:pt idx="1">
                  <c:v>0.27</c:v>
                </c:pt>
                <c:pt idx="2">
                  <c:v>0.27</c:v>
                </c:pt>
                <c:pt idx="3">
                  <c:v>0.08</c:v>
                </c:pt>
                <c:pt idx="4">
                  <c:v>0.11</c:v>
                </c:pt>
                <c:pt idx="5">
                  <c:v>0.09</c:v>
                </c:pt>
                <c:pt idx="6">
                  <c:v>0.06</c:v>
                </c:pt>
                <c:pt idx="7">
                  <c:v>0.04</c:v>
                </c:pt>
                <c:pt idx="8">
                  <c:v>0.15</c:v>
                </c:pt>
                <c:pt idx="9">
                  <c:v>0.02</c:v>
                </c:pt>
                <c:pt idx="10">
                  <c:v>0.02</c:v>
                </c:pt>
              </c:numCache>
            </c:numRef>
          </c:val>
          <c:smooth val="0"/>
          <c:extLst>
            <c:ext xmlns:c16="http://schemas.microsoft.com/office/drawing/2014/chart" uri="{C3380CC4-5D6E-409C-BE32-E72D297353CC}">
              <c16:uniqueId val="{00000001-A6FE-4186-91BB-786A21814C18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marker val="1"/>
        <c:smooth val="0"/>
        <c:axId val="1291900464"/>
        <c:axId val="1289539280"/>
      </c:lineChart>
      <c:catAx>
        <c:axId val="1392140800"/>
        <c:scaling>
          <c:orientation val="minMax"/>
        </c:scaling>
        <c:delete val="0"/>
        <c:axPos val="b"/>
        <c:numFmt formatCode="General" sourceLinked="1"/>
        <c:majorTickMark val="none"/>
        <c:min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400342624"/>
        <c:crosses val="autoZero"/>
        <c:auto val="1"/>
        <c:lblAlgn val="ctr"/>
        <c:lblOffset val="100"/>
        <c:noMultiLvlLbl val="0"/>
      </c:catAx>
      <c:valAx>
        <c:axId val="1400342624"/>
        <c:scaling>
          <c:orientation val="minMax"/>
        </c:scaling>
        <c:delete val="0"/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General" sourceLinked="1"/>
        <c:majorTickMark val="out"/>
        <c:minorTickMark val="none"/>
        <c:tickLblPos val="nextTo"/>
        <c:spPr>
          <a:noFill/>
          <a:ln>
            <a:solidFill>
              <a:schemeClr val="tx1"/>
            </a:solidFill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0" i="0" u="none" strike="noStrik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392140800"/>
        <c:crosses val="autoZero"/>
        <c:crossBetween val="between"/>
      </c:valAx>
      <c:valAx>
        <c:axId val="1289539280"/>
        <c:scaling>
          <c:orientation val="minMax"/>
        </c:scaling>
        <c:delete val="0"/>
        <c:axPos val="r"/>
        <c:numFmt formatCode="#,##0.00" sourceLinked="0"/>
        <c:majorTickMark val="out"/>
        <c:minorTickMark val="none"/>
        <c:tickLblPos val="nextTo"/>
        <c:spPr>
          <a:noFill/>
          <a:ln>
            <a:solidFill>
              <a:schemeClr val="tx1"/>
            </a:solidFill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0" i="0" u="none" strike="noStrik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1291900464"/>
        <c:crosses val="max"/>
        <c:crossBetween val="between"/>
      </c:valAx>
      <c:catAx>
        <c:axId val="1291900464"/>
        <c:scaling>
          <c:orientation val="minMax"/>
        </c:scaling>
        <c:delete val="1"/>
        <c:axPos val="b"/>
        <c:numFmt formatCode="General" sourceLinked="1"/>
        <c:majorTickMark val="out"/>
        <c:minorTickMark val="none"/>
        <c:tickLblPos val="nextTo"/>
        <c:crossAx val="1289539280"/>
        <c:crosses val="autoZero"/>
        <c:auto val="1"/>
        <c:lblAlgn val="ctr"/>
        <c:lblOffset val="100"/>
        <c:noMultiLvlLbl val="0"/>
      </c:catAx>
      <c:dTable>
        <c:showHorzBorder val="1"/>
        <c:showVertBorder val="1"/>
        <c:showOutline val="1"/>
        <c:showKeys val="1"/>
        <c:spPr>
          <a:noFill/>
          <a:ln w="9525" cap="flat" cmpd="sng" algn="ctr">
            <a:solidFill>
              <a:schemeClr val="tx1"/>
            </a:solidFill>
            <a:round/>
          </a:ln>
          <a:effectLst/>
        </c:spPr>
        <c:txPr>
          <a:bodyPr rot="0" spcFirstLastPara="1" vertOverflow="ellipsis" vert="horz" wrap="square" anchor="ctr" anchorCtr="1"/>
          <a:lstStyle/>
          <a:p>
            <a:pPr rtl="0">
              <a:defRPr sz="1200" b="0" i="0" u="none" strike="noStrik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</c:dTable>
      <c:spPr>
        <a:noFill/>
        <a:ln>
          <a:noFill/>
        </a:ln>
        <a:effectLst/>
      </c:spPr>
    </c:plotArea>
    <c:plotVisOnly val="1"/>
    <c:dispBlanksAs val="gap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  <c:showDLblsOverMax val="0"/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33F0856-439F-46D8-A98A-1195A48D3F3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63C2176-4F0E-4FCF-A161-ACE09CF71C06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6D2DC1C-F99E-4CA2-A786-AF1811DECE7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14BF492-5845-4064-8DED-4A7025ABCE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F2E9409-B871-451D-A565-9CB1F01D02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9613725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D6C43D1-E0F5-4BAC-A3CB-71D86B59F60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F7AF62-CBCF-4B6C-B8F4-986D02413DA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8381F66-5C8F-4279-9E8C-18B0E0AC308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6D7BA2F-E6A5-4AD0-87C9-BF75BDC46BF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62C5D46-5E19-431A-9A14-EA799FCDE9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377973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862A58D-17B6-4DBB-B158-79A4CA1B1EA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D9D0F25-AEE8-496F-A579-45B8A36A07D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035833E-2B93-414A-B836-E839661C60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06E8A54-6AA0-4EE7-A64A-D64ED759C17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05236B5-01BA-4F68-B1B8-61DEDFE835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6227896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51C9BD8-7EB1-4796-9980-C9A253533A8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875B829-55C3-485F-B59A-949D68363FB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DC53F99-6479-4331-9E8C-C3B94D7AEFE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35DF0FCD-0E08-4A57-8B5D-E1BED2E2E80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D483192-25A1-438C-9C4A-C527E084B8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94BB88B-831D-4CF6-BF7C-68AEFB58F72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136207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7D69948-56CB-4BE5-8026-7FB770E4624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B0D2E09-D0A5-4A33-8F2F-9233A72ADAC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4DDD7ED-DC5C-449F-AF14-CE1809AE650C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8273894-C7AE-4C6C-B9AB-89349AC5649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FFC05ACF-FFFA-4982-BDD7-BCF173D51E6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8C824A3-D3C5-4273-8321-9823E67E404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BAE157D8-AC11-42B4-A13B-CE50B08BDD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1A84A4E-C0BD-4D47-8B10-C98F5E7EC5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8944844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83C3FF-CFAE-4ADE-AC4B-7819BAFA98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45BEB48A-9593-4D53-9C6E-B0E7F9002B7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63504FB-2D92-410F-B427-1D80CB3B787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F000444-E4F6-490B-9405-5E38863DFD1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0529374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E9015E8-CEE5-456A-8B21-3F9F463412C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6CB5A00-4AED-4B7A-8920-01364442B71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546A79E-9343-4E32-B814-87105A2D12E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9784596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A5A0CB4-3373-466C-9F96-F673C3A080B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7C5AF2D-ECDD-4E6A-A7F3-D26688BC373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0E2B183-F4F7-4624-A186-BB46A1FDF7F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49C9803-39D9-42EE-9239-3E0540F5D6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5206B5E8-FF9A-4571-BB4C-CC84556D0F7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E5FA3EC-4471-44FA-90C3-2BE98A3415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4291150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3ECEC0B-10F8-4D25-A000-21E7D24790F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DF06025B-A459-4A68-9DA0-6BE8F346AA2D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F1642F4-FEB9-4E7E-8F9D-6C9F31BF924A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5FC2839-1BD8-4A58-AE84-6E80012BD26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5709055-50DB-4B63-AAFD-E4520E3B805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C584996-AFE3-4D12-A9AE-9D43D6C0FA7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844870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56A84A6-90F3-4AF7-8B3E-397C29D75FC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67C42C1-0434-49DB-AEFB-1110DFCCDF7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5A1B92C-03A5-4086-B294-4E4D8C56552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C785A38-EA48-4AD2-BAA6-010577B2D25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A057474-3CA5-407C-A4F0-2AEB5561CFC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216691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C71069D-3497-4D9D-BCB8-0E86648E2D09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CBAD42A5-1555-465D-90DC-C0895BE4A57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97CC8B0-67FD-4F4E-8774-EB3DFD6A9FB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26BFCE0-5BE1-4CAE-95EC-EE547BA982F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24A5805-5F1E-4C37-8646-F01008D3A86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708568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00074286-98F2-4803-8198-FFB4E3B6BC2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92FB602-8688-48E3-B5B7-922159B2A7F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142F955-EC6D-4F1E-B8BA-47E9FAB28EFC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7968BC7-183B-4501-B5D1-D9DFAFC0149E}" type="datetimeFigureOut">
              <a:rPr lang="en-US" smtClean="0"/>
              <a:t>11/25/2019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B291BFA-2208-462D-ABF1-4A9D5FB0D568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C469461-56EF-4E5D-ABF4-C233B13D0DCD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DD955C3-E179-48E6-A3B6-9BB24CA056D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99084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chart" Target="../charts/chart2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233E10-A19B-433A-8636-4435D3995DE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37867"/>
            <a:ext cx="12192000" cy="1325563"/>
          </a:xfrm>
        </p:spPr>
        <p:txBody>
          <a:bodyPr>
            <a:noAutofit/>
          </a:bodyPr>
          <a:lstStyle/>
          <a:p>
            <a:pPr algn="ctr"/>
            <a:r>
              <a:rPr lang="es-ES" sz="2800" b="1" dirty="0"/>
              <a:t>Casos confirmados de sarampión y tasa de incidencia por 100 mil habitantes según grupos de edad. Acumulados a la semana epidemiológica 46 de 2019. Argentina </a:t>
            </a:r>
            <a:endParaRPr lang="en-US" sz="2800" b="1" dirty="0"/>
          </a:p>
        </p:txBody>
      </p:sp>
      <p:graphicFrame>
        <p:nvGraphicFramePr>
          <p:cNvPr id="6" name="Content Placeholder 5">
            <a:extLst>
              <a:ext uri="{FF2B5EF4-FFF2-40B4-BE49-F238E27FC236}">
                <a16:creationId xmlns:a16="http://schemas.microsoft.com/office/drawing/2014/main" id="{174FDB7B-06F9-4123-A5E6-DF6826958227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582879630"/>
              </p:ext>
            </p:extLst>
          </p:nvPr>
        </p:nvGraphicFramePr>
        <p:xfrm>
          <a:off x="736734" y="1145407"/>
          <a:ext cx="10515600" cy="515496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7" name="Title 1">
            <a:extLst>
              <a:ext uri="{FF2B5EF4-FFF2-40B4-BE49-F238E27FC236}">
                <a16:creationId xmlns:a16="http://schemas.microsoft.com/office/drawing/2014/main" id="{F6CA9952-47A2-4E34-8A7B-77A6BFC5BB04}"/>
              </a:ext>
            </a:extLst>
          </p:cNvPr>
          <p:cNvSpPr txBox="1">
            <a:spLocks/>
          </p:cNvSpPr>
          <p:nvPr/>
        </p:nvSpPr>
        <p:spPr>
          <a:xfrm>
            <a:off x="466024" y="6394384"/>
            <a:ext cx="10356782" cy="35501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s-ES" sz="1200" dirty="0"/>
              <a:t>Fuente: </a:t>
            </a:r>
            <a:r>
              <a:rPr lang="pt-BR" sz="1200" dirty="0" err="1"/>
              <a:t>Boletín</a:t>
            </a:r>
            <a:r>
              <a:rPr lang="pt-BR" sz="1200" dirty="0"/>
              <a:t> Integrado de </a:t>
            </a:r>
            <a:r>
              <a:rPr lang="pt-BR" sz="1200" dirty="0" err="1"/>
              <a:t>Vigilancia</a:t>
            </a:r>
            <a:r>
              <a:rPr lang="pt-BR" sz="1200" dirty="0"/>
              <a:t>, N°473, Semana Epidemiológica 46/2019, Argentina</a:t>
            </a:r>
            <a:endParaRPr lang="en-US" sz="1200" dirty="0"/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FE933413-857A-4801-829A-88F36B54F734}"/>
              </a:ext>
            </a:extLst>
          </p:cNvPr>
          <p:cNvSpPr txBox="1">
            <a:spLocks/>
          </p:cNvSpPr>
          <p:nvPr/>
        </p:nvSpPr>
        <p:spPr>
          <a:xfrm>
            <a:off x="6726780" y="1539822"/>
            <a:ext cx="1511057" cy="35501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s-ES" sz="1600" dirty="0"/>
              <a:t>N=53 casos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3149390288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C233E10-A19B-433A-8636-4435D3995DE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3768" y="12349"/>
            <a:ext cx="10680032" cy="1325563"/>
          </a:xfrm>
        </p:spPr>
        <p:txBody>
          <a:bodyPr>
            <a:noAutofit/>
          </a:bodyPr>
          <a:lstStyle/>
          <a:p>
            <a:pPr algn="ctr"/>
            <a:r>
              <a:rPr lang="es-ES" sz="2800" b="1" dirty="0" err="1"/>
              <a:t>Confirmed</a:t>
            </a:r>
            <a:r>
              <a:rPr lang="es-ES" sz="2800" b="1" dirty="0"/>
              <a:t> </a:t>
            </a:r>
            <a:r>
              <a:rPr lang="es-ES" sz="2800" b="1" dirty="0" err="1"/>
              <a:t>measles</a:t>
            </a:r>
            <a:r>
              <a:rPr lang="es-ES" sz="2800" b="1" dirty="0"/>
              <a:t> case and </a:t>
            </a:r>
            <a:r>
              <a:rPr lang="es-ES" sz="2800" b="1" dirty="0" err="1"/>
              <a:t>incidence</a:t>
            </a:r>
            <a:r>
              <a:rPr lang="es-ES" sz="2800" b="1" dirty="0"/>
              <a:t> </a:t>
            </a:r>
            <a:r>
              <a:rPr lang="es-ES" sz="2800" b="1" dirty="0" err="1"/>
              <a:t>rate</a:t>
            </a:r>
            <a:r>
              <a:rPr lang="es-ES" sz="2800" b="1" dirty="0"/>
              <a:t> </a:t>
            </a:r>
            <a:r>
              <a:rPr lang="es-ES" sz="2800" b="1" dirty="0" err="1"/>
              <a:t>by</a:t>
            </a:r>
            <a:r>
              <a:rPr lang="es-ES" sz="2800" b="1" dirty="0"/>
              <a:t> 100,000 </a:t>
            </a:r>
            <a:r>
              <a:rPr lang="es-ES" sz="2800" b="1" dirty="0" err="1"/>
              <a:t>population</a:t>
            </a:r>
            <a:r>
              <a:rPr lang="es-ES" sz="2800" b="1" dirty="0"/>
              <a:t> </a:t>
            </a:r>
            <a:r>
              <a:rPr lang="es-ES" sz="2800" b="1" dirty="0" err="1"/>
              <a:t>by</a:t>
            </a:r>
            <a:r>
              <a:rPr lang="es-ES" sz="2800" b="1" dirty="0"/>
              <a:t> </a:t>
            </a:r>
            <a:r>
              <a:rPr lang="es-ES" sz="2800" b="1" dirty="0" err="1"/>
              <a:t>age</a:t>
            </a:r>
            <a:r>
              <a:rPr lang="es-ES" sz="2800" b="1" dirty="0"/>
              <a:t> </a:t>
            </a:r>
            <a:r>
              <a:rPr lang="es-ES" sz="2800" b="1" dirty="0" err="1"/>
              <a:t>groups</a:t>
            </a:r>
            <a:r>
              <a:rPr lang="es-ES" sz="2800" b="1" dirty="0"/>
              <a:t>. </a:t>
            </a:r>
            <a:r>
              <a:rPr lang="es-ES" sz="2800" b="1" dirty="0" err="1"/>
              <a:t>Cumulative</a:t>
            </a:r>
            <a:r>
              <a:rPr lang="es-ES" sz="2800" b="1" dirty="0"/>
              <a:t> data up </a:t>
            </a:r>
            <a:r>
              <a:rPr lang="es-ES" sz="2800" b="1" dirty="0" err="1"/>
              <a:t>to</a:t>
            </a:r>
            <a:r>
              <a:rPr lang="es-ES" sz="2800" b="1" dirty="0"/>
              <a:t> </a:t>
            </a:r>
            <a:r>
              <a:rPr lang="es-ES" sz="2800" b="1" dirty="0" err="1"/>
              <a:t>epidemiological</a:t>
            </a:r>
            <a:r>
              <a:rPr lang="es-ES" sz="2800" b="1" dirty="0"/>
              <a:t> </a:t>
            </a:r>
            <a:r>
              <a:rPr lang="es-ES" sz="2800" b="1" dirty="0" err="1"/>
              <a:t>week</a:t>
            </a:r>
            <a:r>
              <a:rPr lang="es-ES" sz="2800" b="1" dirty="0"/>
              <a:t> 46-2019. Argentina </a:t>
            </a:r>
            <a:endParaRPr lang="en-US" sz="2800" b="1" dirty="0"/>
          </a:p>
        </p:txBody>
      </p:sp>
      <p:graphicFrame>
        <p:nvGraphicFramePr>
          <p:cNvPr id="6" name="Content Placeholder 5">
            <a:extLst>
              <a:ext uri="{FF2B5EF4-FFF2-40B4-BE49-F238E27FC236}">
                <a16:creationId xmlns:a16="http://schemas.microsoft.com/office/drawing/2014/main" id="{174FDB7B-06F9-4123-A5E6-DF6826958227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781156675"/>
              </p:ext>
            </p:extLst>
          </p:nvPr>
        </p:nvGraphicFramePr>
        <p:xfrm>
          <a:off x="917609" y="1155031"/>
          <a:ext cx="10515600" cy="5154963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4" name="Title 1">
            <a:extLst>
              <a:ext uri="{FF2B5EF4-FFF2-40B4-BE49-F238E27FC236}">
                <a16:creationId xmlns:a16="http://schemas.microsoft.com/office/drawing/2014/main" id="{2B54299C-2825-44EC-985A-56EFE16C8B74}"/>
              </a:ext>
            </a:extLst>
          </p:cNvPr>
          <p:cNvSpPr txBox="1">
            <a:spLocks/>
          </p:cNvSpPr>
          <p:nvPr/>
        </p:nvSpPr>
        <p:spPr>
          <a:xfrm>
            <a:off x="466024" y="6394384"/>
            <a:ext cx="10356782" cy="35501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s-ES" sz="1200" dirty="0" err="1"/>
              <a:t>Source</a:t>
            </a:r>
            <a:r>
              <a:rPr lang="es-ES" sz="1200" dirty="0"/>
              <a:t>: </a:t>
            </a:r>
            <a:r>
              <a:rPr lang="pt-BR" sz="1200" i="1" dirty="0" err="1"/>
              <a:t>Boletín</a:t>
            </a:r>
            <a:r>
              <a:rPr lang="pt-BR" sz="1200" i="1" dirty="0"/>
              <a:t> Integrado de </a:t>
            </a:r>
            <a:r>
              <a:rPr lang="pt-BR" sz="1200" i="1" dirty="0" err="1"/>
              <a:t>Vigilancia</a:t>
            </a:r>
            <a:r>
              <a:rPr lang="pt-BR" sz="1200" i="1" dirty="0"/>
              <a:t>, N°473, Semana Epidemiológica 46/2019, Argentina</a:t>
            </a:r>
            <a:endParaRPr lang="en-US" sz="1200" dirty="0"/>
          </a:p>
        </p:txBody>
      </p:sp>
      <p:sp>
        <p:nvSpPr>
          <p:cNvPr id="5" name="Title 1">
            <a:extLst>
              <a:ext uri="{FF2B5EF4-FFF2-40B4-BE49-F238E27FC236}">
                <a16:creationId xmlns:a16="http://schemas.microsoft.com/office/drawing/2014/main" id="{3420058B-7BBA-41BD-8753-080BAEB626C1}"/>
              </a:ext>
            </a:extLst>
          </p:cNvPr>
          <p:cNvSpPr txBox="1">
            <a:spLocks/>
          </p:cNvSpPr>
          <p:nvPr/>
        </p:nvSpPr>
        <p:spPr>
          <a:xfrm>
            <a:off x="6743256" y="1465681"/>
            <a:ext cx="1511057" cy="35501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s-ES" sz="1600" dirty="0"/>
              <a:t>N=53 cases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287256231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56CA7676B86F74E856844E3FCBB414E" ma:contentTypeVersion="17" ma:contentTypeDescription="Create a new document." ma:contentTypeScope="" ma:versionID="55d92156c0fde363ab54eddd9ce4f8d8">
  <xsd:schema xmlns:xsd="http://www.w3.org/2001/XMLSchema" xmlns:xs="http://www.w3.org/2001/XMLSchema" xmlns:p="http://schemas.microsoft.com/office/2006/metadata/properties" xmlns:ns2="57afcdac-b810-49c0-af1e-015628e7eb43" xmlns:ns3="73d0ba8d-d766-4bf6-bcf0-d2eb81301a02" targetNamespace="http://schemas.microsoft.com/office/2006/metadata/properties" ma:root="true" ma:fieldsID="c8cb6bde59da07c8a0c660ca68075763" ns2:_="" ns3:_="">
    <xsd:import namespace="57afcdac-b810-49c0-af1e-015628e7eb43"/>
    <xsd:import namespace="73d0ba8d-d766-4bf6-bcf0-d2eb81301a02"/>
    <xsd:element name="properties">
      <xsd:complexType>
        <xsd:sequence>
          <xsd:element name="documentManagement">
            <xsd:complexType>
              <xsd:all>
                <xsd:element ref="ns2:MediaServiceMetadata" minOccurs="0"/>
                <xsd:element ref="ns2:MediaServiceFastMetadata" minOccurs="0"/>
                <xsd:element ref="ns2:MediaServiceAutoKeyPoints" minOccurs="0"/>
                <xsd:element ref="ns2:MediaServiceKeyPoints" minOccurs="0"/>
                <xsd:element ref="ns2:MediaServiceAutoTags" minOccurs="0"/>
                <xsd:element ref="ns2:MediaServiceOCR" minOccurs="0"/>
                <xsd:element ref="ns2:MediaServiceGenerationTime" minOccurs="0"/>
                <xsd:element ref="ns2:MediaServiceEventHashCode" minOccurs="0"/>
                <xsd:element ref="ns2:MediaServiceDateTaken" minOccurs="0"/>
                <xsd:element ref="ns3:SharedWithUsers" minOccurs="0"/>
                <xsd:element ref="ns3:SharedWithDetails" minOccurs="0"/>
                <xsd:element ref="ns2:MediaServiceLocation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57afcdac-b810-49c0-af1e-015628e7eb43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AutoKeyPoints" ma:index="10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1" nillable="true" ma:displayName="KeyPoints" ma:internalName="MediaServiceKeyPoints" ma:readOnly="true">
      <xsd:simpleType>
        <xsd:restriction base="dms:Note">
          <xsd:maxLength value="255"/>
        </xsd:restriction>
      </xsd:simpleType>
    </xsd:element>
    <xsd:element name="MediaServiceAutoTags" ma:index="12" nillable="true" ma:displayName="Tags" ma:internalName="MediaServiceAutoTags" ma:readOnly="true">
      <xsd:simpleType>
        <xsd:restriction base="dms:Text"/>
      </xsd:simpleType>
    </xsd:element>
    <xsd:element name="MediaServiceOCR" ma:index="13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ServiceGenerationTime" ma:index="14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5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DateTaken" ma:index="16" nillable="true" ma:displayName="MediaServiceDateTaken" ma:hidden="true" ma:internalName="MediaServiceDateTaken" ma:readOnly="true">
      <xsd:simpleType>
        <xsd:restriction base="dms:Text"/>
      </xsd:simpleType>
    </xsd:element>
    <xsd:element name="MediaServiceLocation" ma:index="19" nillable="true" ma:displayName="Location" ma:internalName="MediaServiceLocation" ma:readOnly="tru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3d0ba8d-d766-4bf6-bcf0-d2eb81301a02" elementFormDefault="qualified">
    <xsd:import namespace="http://schemas.microsoft.com/office/2006/documentManagement/types"/>
    <xsd:import namespace="http://schemas.microsoft.com/office/infopath/2007/PartnerControls"/>
    <xsd:element name="SharedWithUsers" ma:index="17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8" nillable="true" ma:displayName="Shared With Details" ma:internalName="SharedWithDetails" ma:readOnly="true">
      <xsd:simpleType>
        <xsd:restriction base="dms:Note">
          <xsd:maxLength value="255"/>
        </xsd:restriction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5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173EB588-DC30-4C18-A7E5-323FDFA61856}"/>
</file>

<file path=customXml/itemProps2.xml><?xml version="1.0" encoding="utf-8"?>
<ds:datastoreItem xmlns:ds="http://schemas.openxmlformats.org/officeDocument/2006/customXml" ds:itemID="{FD298077-87E1-4B6C-8B60-326884AE19E5}"/>
</file>

<file path=customXml/itemProps3.xml><?xml version="1.0" encoding="utf-8"?>
<ds:datastoreItem xmlns:ds="http://schemas.openxmlformats.org/officeDocument/2006/customXml" ds:itemID="{6445E0BC-46F0-4235-974F-913F5256A6B0}"/>
</file>

<file path=docProps/app.xml><?xml version="1.0" encoding="utf-8"?>
<Properties xmlns="http://schemas.openxmlformats.org/officeDocument/2006/extended-properties" xmlns:vt="http://schemas.openxmlformats.org/officeDocument/2006/docPropsVTypes">
  <TotalTime>51</TotalTime>
  <Words>89</Words>
  <Application>Microsoft Office PowerPoint</Application>
  <PresentationFormat>Widescreen</PresentationFormat>
  <Paragraphs>6</Paragraphs>
  <Slides>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6" baseType="lpstr">
      <vt:lpstr>Arial</vt:lpstr>
      <vt:lpstr>Calibri</vt:lpstr>
      <vt:lpstr>Calibri Light</vt:lpstr>
      <vt:lpstr>Office Theme</vt:lpstr>
      <vt:lpstr>Casos confirmados de sarampión y tasa de incidencia por 100 mil habitantes según grupos de edad. Acumulados a la semana epidemiológica 46 de 2019. Argentina </vt:lpstr>
      <vt:lpstr>Confirmed measles case and incidence rate by 100,000 population by age groups. Cumulative data up to epidemiological week 46-2019. Argentina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Pacis, Ms. Carmelita Lucia (WDC)</dc:creator>
  <cp:lastModifiedBy>Pacis, Ms. Carmelita Lucia (WDC)</cp:lastModifiedBy>
  <cp:revision>13</cp:revision>
  <dcterms:created xsi:type="dcterms:W3CDTF">2019-11-22T21:38:25Z</dcterms:created>
  <dcterms:modified xsi:type="dcterms:W3CDTF">2019-11-25T19:01:47Z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0x010100756CA7676B86F74E856844E3FCBB414E</vt:lpwstr>
  </property>
</Properties>
</file>