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2.xml" ContentType="application/vnd.ms-office.chartstyl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Número de casos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Menor de 1 año</c:v>
                </c:pt>
                <c:pt idx="1">
                  <c:v>Igual a 1 año</c:v>
                </c:pt>
                <c:pt idx="2">
                  <c:v>De 2 a 4 años</c:v>
                </c:pt>
                <c:pt idx="3">
                  <c:v>De 5 a 9 años</c:v>
                </c:pt>
                <c:pt idx="4">
                  <c:v>De 10 a 14 años</c:v>
                </c:pt>
                <c:pt idx="5">
                  <c:v>De 15 a 19 años</c:v>
                </c:pt>
                <c:pt idx="6">
                  <c:v>De 20 a 24 años</c:v>
                </c:pt>
                <c:pt idx="7">
                  <c:v>De 25 a 34 años</c:v>
                </c:pt>
                <c:pt idx="8">
                  <c:v>De 35 a 44 años</c:v>
                </c:pt>
                <c:pt idx="9">
                  <c:v>De 45 a 64 años</c:v>
                </c:pt>
                <c:pt idx="10">
                  <c:v>De 65 años o más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</c:v>
                </c:pt>
                <c:pt idx="1">
                  <c:v>2</c:v>
                </c:pt>
                <c:pt idx="2">
                  <c:v>8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4</c:v>
                </c:pt>
                <c:pt idx="8">
                  <c:v>9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FE-4186-91BB-786A2181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-27"/>
        <c:axId val="1392140800"/>
        <c:axId val="140034262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Tasa de incidencia por
100 mil habitantes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Sheet1!$A$2:$A$12</c:f>
              <c:strCache>
                <c:ptCount val="11"/>
                <c:pt idx="0">
                  <c:v>Menor de 1 año</c:v>
                </c:pt>
                <c:pt idx="1">
                  <c:v>Igual a 1 año</c:v>
                </c:pt>
                <c:pt idx="2">
                  <c:v>De 2 a 4 años</c:v>
                </c:pt>
                <c:pt idx="3">
                  <c:v>De 5 a 9 años</c:v>
                </c:pt>
                <c:pt idx="4">
                  <c:v>De 10 a 14 años</c:v>
                </c:pt>
                <c:pt idx="5">
                  <c:v>De 15 a 19 años</c:v>
                </c:pt>
                <c:pt idx="6">
                  <c:v>De 20 a 24 años</c:v>
                </c:pt>
                <c:pt idx="7">
                  <c:v>De 25 a 34 años</c:v>
                </c:pt>
                <c:pt idx="8">
                  <c:v>De 35 a 44 años</c:v>
                </c:pt>
                <c:pt idx="9">
                  <c:v>De 45 a 64 años</c:v>
                </c:pt>
                <c:pt idx="10">
                  <c:v>De 65 años o más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1.49</c:v>
                </c:pt>
                <c:pt idx="1">
                  <c:v>0.27</c:v>
                </c:pt>
                <c:pt idx="2">
                  <c:v>0.27</c:v>
                </c:pt>
                <c:pt idx="3">
                  <c:v>0.08</c:v>
                </c:pt>
                <c:pt idx="4">
                  <c:v>0.11</c:v>
                </c:pt>
                <c:pt idx="5">
                  <c:v>0.09</c:v>
                </c:pt>
                <c:pt idx="6">
                  <c:v>0.06</c:v>
                </c:pt>
                <c:pt idx="7">
                  <c:v>0.04</c:v>
                </c:pt>
                <c:pt idx="8">
                  <c:v>0.15</c:v>
                </c:pt>
                <c:pt idx="9">
                  <c:v>0.02</c:v>
                </c:pt>
                <c:pt idx="10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FE-4186-91BB-786A2181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1900464"/>
        <c:axId val="1289539280"/>
      </c:lineChart>
      <c:catAx>
        <c:axId val="139214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342624"/>
        <c:crosses val="autoZero"/>
        <c:auto val="1"/>
        <c:lblAlgn val="ctr"/>
        <c:lblOffset val="100"/>
        <c:noMultiLvlLbl val="0"/>
      </c:catAx>
      <c:valAx>
        <c:axId val="140034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2140800"/>
        <c:crosses val="autoZero"/>
        <c:crossBetween val="between"/>
      </c:valAx>
      <c:valAx>
        <c:axId val="1289539280"/>
        <c:scaling>
          <c:orientation val="minMax"/>
        </c:scaling>
        <c:delete val="0"/>
        <c:axPos val="r"/>
        <c:numFmt formatCode="#,##0.0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1900464"/>
        <c:crosses val="max"/>
        <c:crossBetween val="between"/>
      </c:valAx>
      <c:catAx>
        <c:axId val="1291900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8953928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19728783902012"/>
          <c:y val="1.8046298295448484E-2"/>
          <c:w val="0.79777929932671454"/>
          <c:h val="0.7508674650041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&lt;1 year old</c:v>
                </c:pt>
                <c:pt idx="1">
                  <c:v>1 year old</c:v>
                </c:pt>
                <c:pt idx="2">
                  <c:v>2 to 4 years old</c:v>
                </c:pt>
                <c:pt idx="3">
                  <c:v> 5 to 9 years old</c:v>
                </c:pt>
                <c:pt idx="4">
                  <c:v> 10 to 14 years old</c:v>
                </c:pt>
                <c:pt idx="5">
                  <c:v> 15 to 19 years old</c:v>
                </c:pt>
                <c:pt idx="6">
                  <c:v> 20 to 24 years old</c:v>
                </c:pt>
                <c:pt idx="7">
                  <c:v> 25 to 34 years old</c:v>
                </c:pt>
                <c:pt idx="8">
                  <c:v> 35 to 44 years old</c:v>
                </c:pt>
                <c:pt idx="9">
                  <c:v> 45 to 64 years old</c:v>
                </c:pt>
                <c:pt idx="10">
                  <c:v> 65 years or more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</c:v>
                </c:pt>
                <c:pt idx="1">
                  <c:v>2</c:v>
                </c:pt>
                <c:pt idx="2">
                  <c:v>8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4</c:v>
                </c:pt>
                <c:pt idx="8">
                  <c:v>9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FE-4186-91BB-786A2181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-27"/>
        <c:axId val="1392140800"/>
        <c:axId val="140034262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Incidence rate by
100,000 population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Sheet1!$A$2:$A$12</c:f>
              <c:strCache>
                <c:ptCount val="11"/>
                <c:pt idx="0">
                  <c:v>&lt;1 year old</c:v>
                </c:pt>
                <c:pt idx="1">
                  <c:v>1 year old</c:v>
                </c:pt>
                <c:pt idx="2">
                  <c:v>2 to 4 years old</c:v>
                </c:pt>
                <c:pt idx="3">
                  <c:v> 5 to 9 years old</c:v>
                </c:pt>
                <c:pt idx="4">
                  <c:v> 10 to 14 years old</c:v>
                </c:pt>
                <c:pt idx="5">
                  <c:v> 15 to 19 years old</c:v>
                </c:pt>
                <c:pt idx="6">
                  <c:v> 20 to 24 years old</c:v>
                </c:pt>
                <c:pt idx="7">
                  <c:v> 25 to 34 years old</c:v>
                </c:pt>
                <c:pt idx="8">
                  <c:v> 35 to 44 years old</c:v>
                </c:pt>
                <c:pt idx="9">
                  <c:v> 45 to 64 years old</c:v>
                </c:pt>
                <c:pt idx="10">
                  <c:v> 65 years or more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1.49</c:v>
                </c:pt>
                <c:pt idx="1">
                  <c:v>0.27</c:v>
                </c:pt>
                <c:pt idx="2">
                  <c:v>0.27</c:v>
                </c:pt>
                <c:pt idx="3">
                  <c:v>0.08</c:v>
                </c:pt>
                <c:pt idx="4">
                  <c:v>0.11</c:v>
                </c:pt>
                <c:pt idx="5">
                  <c:v>0.09</c:v>
                </c:pt>
                <c:pt idx="6">
                  <c:v>0.06</c:v>
                </c:pt>
                <c:pt idx="7">
                  <c:v>0.04</c:v>
                </c:pt>
                <c:pt idx="8">
                  <c:v>0.15</c:v>
                </c:pt>
                <c:pt idx="9">
                  <c:v>0.02</c:v>
                </c:pt>
                <c:pt idx="10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FE-4186-91BB-786A2181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1900464"/>
        <c:axId val="1289539280"/>
      </c:lineChart>
      <c:catAx>
        <c:axId val="139214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342624"/>
        <c:crosses val="autoZero"/>
        <c:auto val="1"/>
        <c:lblAlgn val="ctr"/>
        <c:lblOffset val="100"/>
        <c:noMultiLvlLbl val="0"/>
      </c:catAx>
      <c:valAx>
        <c:axId val="140034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2140800"/>
        <c:crosses val="autoZero"/>
        <c:crossBetween val="between"/>
      </c:valAx>
      <c:valAx>
        <c:axId val="1289539280"/>
        <c:scaling>
          <c:orientation val="minMax"/>
        </c:scaling>
        <c:delete val="0"/>
        <c:axPos val="r"/>
        <c:numFmt formatCode="#,##0.0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1900464"/>
        <c:crosses val="max"/>
        <c:crossBetween val="between"/>
      </c:valAx>
      <c:catAx>
        <c:axId val="1291900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8953928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0856-439F-46D8-A98A-1195A48D3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3C2176-4F0E-4FCF-A161-ACE09CF71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2DC1C-F99E-4CA2-A786-AF1811DEC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BF492-5845-4064-8DED-4A7025AB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E9409-B871-451D-A565-9CB1F01D0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3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A84A6-90F3-4AF7-8B3E-397C29D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C42C1-0434-49DB-AEFB-1110DFCCD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1B92C-03A5-4086-B294-4E4D8C565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85A38-EA48-4AD2-BAA6-010577B2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57474-3CA5-407C-A4F0-2AEB5561C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1069D-3497-4D9D-BCB8-0E86648E2D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D42A5-1555-465D-90DC-C0895BE4A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CC8B0-67FD-4F4E-8774-EB3DFD6A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FCE0-5BE1-4CAE-95EC-EE547BA98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A5805-5F1E-4C37-8646-F01008D3A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8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43D1-E0F5-4BAC-A3CB-71D86B59F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7AF62-CBCF-4B6C-B8F4-986D02413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81F66-5C8F-4279-9E8C-18B0E0AC3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7BA2F-E6A5-4AD0-87C9-BF75BDC4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C5D46-5E19-431A-9A14-EA799FCD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7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2A58D-17B6-4DBB-B158-79A4CA1B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D0F25-AEE8-496F-A579-45B8A36A0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5833E-2B93-414A-B836-E839661C6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E8A54-6AA0-4EE7-A64A-D64ED759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236B5-01BA-4F68-B1B8-61DEDFE83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7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9BD8-7EB1-4796-9980-C9A25353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5B829-55C3-485F-B59A-949D68363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53F99-6479-4331-9E8C-C3B94D7AE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F0FCD-0E08-4A57-8B5D-E1BED2E2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83192-25A1-438C-9C4A-C527E084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BB88B-831D-4CF6-BF7C-68AEFB58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9948-56CB-4BE5-8026-7FB770E46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D2E09-D0A5-4A33-8F2F-9233A72AD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DD7ED-DC5C-449F-AF14-CE1809AE6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73894-C7AE-4C6C-B9AB-89349AC56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05ACF-FFFA-4982-BDD7-BCF173D51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824A3-D3C5-4273-8321-9823E67E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157D8-AC11-42B4-A13B-CE50B08B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A84A4E-C0BD-4D47-8B10-C98F5E7E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3C3FF-CFAE-4ADE-AC4B-7819BAFA9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BEB48A-9593-4D53-9C6E-B0E7F900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3504FB-2D92-410F-B427-1D80CB3B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000444-E4F6-490B-9405-5E38863DF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9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015E8-CEE5-456A-8B21-3F9F4634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CB5A00-4AED-4B7A-8920-01364442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6A79E-9343-4E32-B814-87105A2D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A0CB4-3373-466C-9F96-F673C3A08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5AF2D-ECDD-4E6A-A7F3-D26688BC3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2B183-F4F7-4624-A186-BB46A1FDF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C9803-39D9-42EE-9239-3E0540F5D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6B5E8-FF9A-4571-BB4C-CC84556D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FA3EC-4471-44FA-90C3-2BE98A341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1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C0B-10F8-4D25-A000-21E7D2479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06025B-A459-4A68-9DA0-6BE8F346A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642F4-FEB9-4E7E-8F9D-6C9F31BF9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C2839-1BD8-4A58-AE84-6E80012B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09055-50DB-4B63-AAFD-E4520E3B8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84996-AFE3-4D12-A9AE-9D43D6C0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4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074286-98F2-4803-8198-FFB4E3B6B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FB602-8688-48E3-B5B7-922159B2A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2F955-EC6D-4F1E-B8BA-47E9FAB28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68BC7-183B-4501-B5D1-D9DFAFC0149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91BFA-2208-462D-ABF1-4A9D5FB0D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69461-56EF-4E5D-ABF4-C233B13D0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955C3-E179-48E6-A3B6-9BB24CA05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0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33E10-A19B-433A-8636-4435D3995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867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/>
              <a:t>Casos confirmados de sarampión y tasa de incidencia por 100 mil habitantes según grupos de edad. Acumulados a la semana epidemiológica 46 de 2019. Argentina </a:t>
            </a:r>
            <a:endParaRPr lang="en-US" sz="28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74FDB7B-06F9-4123-A5E6-DF6826958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879630"/>
              </p:ext>
            </p:extLst>
          </p:nvPr>
        </p:nvGraphicFramePr>
        <p:xfrm>
          <a:off x="736734" y="1145407"/>
          <a:ext cx="10515600" cy="515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6CA9952-47A2-4E34-8A7B-77A6BFC5BB04}"/>
              </a:ext>
            </a:extLst>
          </p:cNvPr>
          <p:cNvSpPr txBox="1">
            <a:spLocks/>
          </p:cNvSpPr>
          <p:nvPr/>
        </p:nvSpPr>
        <p:spPr>
          <a:xfrm>
            <a:off x="466024" y="6394384"/>
            <a:ext cx="10356782" cy="355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200" dirty="0"/>
              <a:t>Fuente: </a:t>
            </a:r>
            <a:r>
              <a:rPr lang="pt-BR" sz="1200" dirty="0" err="1"/>
              <a:t>Boletín</a:t>
            </a:r>
            <a:r>
              <a:rPr lang="pt-BR" sz="1200" dirty="0"/>
              <a:t> Integrado de </a:t>
            </a:r>
            <a:r>
              <a:rPr lang="pt-BR" sz="1200" dirty="0" err="1"/>
              <a:t>Vigilancia</a:t>
            </a:r>
            <a:r>
              <a:rPr lang="pt-BR" sz="1200" dirty="0"/>
              <a:t>, N°473, Semana Epidemiológica 46/2019, Argentina</a:t>
            </a:r>
            <a:endParaRPr lang="en-US" sz="1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933413-857A-4801-829A-88F36B54F734}"/>
              </a:ext>
            </a:extLst>
          </p:cNvPr>
          <p:cNvSpPr txBox="1">
            <a:spLocks/>
          </p:cNvSpPr>
          <p:nvPr/>
        </p:nvSpPr>
        <p:spPr>
          <a:xfrm>
            <a:off x="6726780" y="1539822"/>
            <a:ext cx="1511057" cy="355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dirty="0"/>
              <a:t>N=53 casos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4939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33E10-A19B-433A-8636-4435D3995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68" y="12349"/>
            <a:ext cx="10680032" cy="1325563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 err="1"/>
              <a:t>Confirmed</a:t>
            </a:r>
            <a:r>
              <a:rPr lang="es-ES" sz="2800" b="1" dirty="0"/>
              <a:t> </a:t>
            </a:r>
            <a:r>
              <a:rPr lang="es-ES" sz="2800" b="1" dirty="0" err="1"/>
              <a:t>measles</a:t>
            </a:r>
            <a:r>
              <a:rPr lang="es-ES" sz="2800" b="1" dirty="0"/>
              <a:t> case and </a:t>
            </a:r>
            <a:r>
              <a:rPr lang="es-ES" sz="2800" b="1" dirty="0" err="1"/>
              <a:t>incidence</a:t>
            </a:r>
            <a:r>
              <a:rPr lang="es-ES" sz="2800" b="1" dirty="0"/>
              <a:t> </a:t>
            </a:r>
            <a:r>
              <a:rPr lang="es-ES" sz="2800" b="1" dirty="0" err="1"/>
              <a:t>rate</a:t>
            </a:r>
            <a:r>
              <a:rPr lang="es-ES" sz="2800" b="1" dirty="0"/>
              <a:t> </a:t>
            </a:r>
            <a:r>
              <a:rPr lang="es-ES" sz="2800" b="1" dirty="0" err="1"/>
              <a:t>by</a:t>
            </a:r>
            <a:r>
              <a:rPr lang="es-ES" sz="2800" b="1" dirty="0"/>
              <a:t> 100,000 </a:t>
            </a:r>
            <a:r>
              <a:rPr lang="es-ES" sz="2800" b="1" dirty="0" err="1"/>
              <a:t>population</a:t>
            </a:r>
            <a:r>
              <a:rPr lang="es-ES" sz="2800" b="1" dirty="0"/>
              <a:t> </a:t>
            </a:r>
            <a:r>
              <a:rPr lang="es-ES" sz="2800" b="1" dirty="0" err="1"/>
              <a:t>by</a:t>
            </a:r>
            <a:r>
              <a:rPr lang="es-ES" sz="2800" b="1" dirty="0"/>
              <a:t> </a:t>
            </a:r>
            <a:r>
              <a:rPr lang="es-ES" sz="2800" b="1" dirty="0" err="1"/>
              <a:t>age</a:t>
            </a:r>
            <a:r>
              <a:rPr lang="es-ES" sz="2800" b="1" dirty="0"/>
              <a:t> </a:t>
            </a:r>
            <a:r>
              <a:rPr lang="es-ES" sz="2800" b="1" dirty="0" err="1"/>
              <a:t>groups</a:t>
            </a:r>
            <a:r>
              <a:rPr lang="es-ES" sz="2800" b="1" dirty="0"/>
              <a:t>. </a:t>
            </a:r>
            <a:r>
              <a:rPr lang="es-ES" sz="2800" b="1" dirty="0" err="1"/>
              <a:t>Cumulative</a:t>
            </a:r>
            <a:r>
              <a:rPr lang="es-ES" sz="2800" b="1" dirty="0"/>
              <a:t> data up </a:t>
            </a:r>
            <a:r>
              <a:rPr lang="es-ES" sz="2800" b="1" dirty="0" err="1"/>
              <a:t>to</a:t>
            </a:r>
            <a:r>
              <a:rPr lang="es-ES" sz="2800" b="1" dirty="0"/>
              <a:t> </a:t>
            </a:r>
            <a:r>
              <a:rPr lang="es-ES" sz="2800" b="1" dirty="0" err="1"/>
              <a:t>epidemiological</a:t>
            </a:r>
            <a:r>
              <a:rPr lang="es-ES" sz="2800" b="1" dirty="0"/>
              <a:t> </a:t>
            </a:r>
            <a:r>
              <a:rPr lang="es-ES" sz="2800" b="1" dirty="0" err="1"/>
              <a:t>week</a:t>
            </a:r>
            <a:r>
              <a:rPr lang="es-ES" sz="2800" b="1" dirty="0"/>
              <a:t> 46-2019. Argentina </a:t>
            </a:r>
            <a:endParaRPr lang="en-US" sz="28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74FDB7B-06F9-4123-A5E6-DF6826958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56675"/>
              </p:ext>
            </p:extLst>
          </p:nvPr>
        </p:nvGraphicFramePr>
        <p:xfrm>
          <a:off x="917609" y="1155031"/>
          <a:ext cx="10515600" cy="515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2B54299C-2825-44EC-985A-56EFE16C8B74}"/>
              </a:ext>
            </a:extLst>
          </p:cNvPr>
          <p:cNvSpPr txBox="1">
            <a:spLocks/>
          </p:cNvSpPr>
          <p:nvPr/>
        </p:nvSpPr>
        <p:spPr>
          <a:xfrm>
            <a:off x="466024" y="6394384"/>
            <a:ext cx="10356782" cy="355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200" dirty="0" err="1"/>
              <a:t>Source</a:t>
            </a:r>
            <a:r>
              <a:rPr lang="es-ES" sz="1200" dirty="0"/>
              <a:t>: </a:t>
            </a:r>
            <a:r>
              <a:rPr lang="pt-BR" sz="1200" i="1" dirty="0" err="1"/>
              <a:t>Boletín</a:t>
            </a:r>
            <a:r>
              <a:rPr lang="pt-BR" sz="1200" i="1" dirty="0"/>
              <a:t> Integrado de </a:t>
            </a:r>
            <a:r>
              <a:rPr lang="pt-BR" sz="1200" i="1" dirty="0" err="1"/>
              <a:t>Vigilancia</a:t>
            </a:r>
            <a:r>
              <a:rPr lang="pt-BR" sz="1200" i="1" dirty="0"/>
              <a:t>, N°473, Semana Epidemiológica 46/2019, Argentina</a:t>
            </a:r>
            <a:endParaRPr lang="en-US" sz="1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420058B-7BBA-41BD-8753-080BAEB626C1}"/>
              </a:ext>
            </a:extLst>
          </p:cNvPr>
          <p:cNvSpPr txBox="1">
            <a:spLocks/>
          </p:cNvSpPr>
          <p:nvPr/>
        </p:nvSpPr>
        <p:spPr>
          <a:xfrm>
            <a:off x="6743256" y="1465681"/>
            <a:ext cx="1511057" cy="355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dirty="0"/>
              <a:t>N=53 cases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7256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714C74-36B9-40B9-8770-498EC2B51387}"/>
</file>

<file path=customXml/itemProps2.xml><?xml version="1.0" encoding="utf-8"?>
<ds:datastoreItem xmlns:ds="http://schemas.openxmlformats.org/officeDocument/2006/customXml" ds:itemID="{AC76087E-22AF-4729-A2EF-82EB18EF8D78}"/>
</file>

<file path=customXml/itemProps3.xml><?xml version="1.0" encoding="utf-8"?>
<ds:datastoreItem xmlns:ds="http://schemas.openxmlformats.org/officeDocument/2006/customXml" ds:itemID="{6F086E00-F136-4475-8141-D226964A2198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Casos confirmados de sarampión y tasa de incidencia por 100 mil habitantes según grupos de edad. Acumulados a la semana epidemiológica 46 de 2019. Argentina </vt:lpstr>
      <vt:lpstr>Confirmed measles case and incidence rate by 100,000 population by age groups. Cumulative data up to epidemiological week 46-2019. Argentina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13</cp:revision>
  <dcterms:created xsi:type="dcterms:W3CDTF">2019-11-22T21:38:25Z</dcterms:created>
  <dcterms:modified xsi:type="dcterms:W3CDTF">2019-11-25T19:01:56Z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