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% Casos Investigados adecuadamente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VEN</c:v>
                </c:pt>
                <c:pt idx="2">
                  <c:v>NIC</c:v>
                </c:pt>
                <c:pt idx="3">
                  <c:v>URY</c:v>
                </c:pt>
                <c:pt idx="4">
                  <c:v>MEX</c:v>
                </c:pt>
                <c:pt idx="5">
                  <c:v>PAN</c:v>
                </c:pt>
                <c:pt idx="6">
                  <c:v>COL</c:v>
                </c:pt>
                <c:pt idx="7">
                  <c:v>PER</c:v>
                </c:pt>
                <c:pt idx="8">
                  <c:v>GTM</c:v>
                </c:pt>
                <c:pt idx="9">
                  <c:v>HTI</c:v>
                </c:pt>
                <c:pt idx="10">
                  <c:v>ECU</c:v>
                </c:pt>
                <c:pt idx="11">
                  <c:v>CRI</c:v>
                </c:pt>
                <c:pt idx="12">
                  <c:v>CAR</c:v>
                </c:pt>
                <c:pt idx="13">
                  <c:v>HND</c:v>
                </c:pt>
                <c:pt idx="14">
                  <c:v>PRY</c:v>
                </c:pt>
                <c:pt idx="15">
                  <c:v>BOL</c:v>
                </c:pt>
                <c:pt idx="16">
                  <c:v>SLV</c:v>
                </c:pt>
                <c:pt idx="17">
                  <c:v>BRA</c:v>
                </c:pt>
                <c:pt idx="18">
                  <c:v>CHL</c:v>
                </c:pt>
                <c:pt idx="19">
                  <c:v>DOM</c:v>
                </c:pt>
                <c:pt idx="20">
                  <c:v>ARG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97</c:v>
                </c:pt>
                <c:pt idx="3">
                  <c:v>97</c:v>
                </c:pt>
                <c:pt idx="4">
                  <c:v>95</c:v>
                </c:pt>
                <c:pt idx="5">
                  <c:v>94</c:v>
                </c:pt>
                <c:pt idx="6">
                  <c:v>92</c:v>
                </c:pt>
                <c:pt idx="7">
                  <c:v>87</c:v>
                </c:pt>
                <c:pt idx="8">
                  <c:v>86</c:v>
                </c:pt>
                <c:pt idx="9">
                  <c:v>86</c:v>
                </c:pt>
                <c:pt idx="10">
                  <c:v>86</c:v>
                </c:pt>
                <c:pt idx="11">
                  <c:v>86</c:v>
                </c:pt>
                <c:pt idx="12">
                  <c:v>84</c:v>
                </c:pt>
                <c:pt idx="13">
                  <c:v>79</c:v>
                </c:pt>
                <c:pt idx="14">
                  <c:v>77</c:v>
                </c:pt>
                <c:pt idx="15">
                  <c:v>76</c:v>
                </c:pt>
                <c:pt idx="16">
                  <c:v>74</c:v>
                </c:pt>
                <c:pt idx="17">
                  <c:v>72</c:v>
                </c:pt>
                <c:pt idx="18">
                  <c:v>21</c:v>
                </c:pt>
                <c:pt idx="19">
                  <c:v>21</c:v>
                </c:pt>
                <c:pt idx="2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3E-4655-AC27-BC74C99DD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241449392"/>
        <c:axId val="799577712"/>
      </c:barChart>
      <c:catAx>
        <c:axId val="1241449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577712"/>
        <c:crosses val="autoZero"/>
        <c:auto val="1"/>
        <c:lblAlgn val="ctr"/>
        <c:lblOffset val="100"/>
        <c:noMultiLvlLbl val="0"/>
      </c:catAx>
      <c:valAx>
        <c:axId val="799577712"/>
        <c:scaling>
          <c:orientation val="minMax"/>
          <c:max val="10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1449392"/>
        <c:crosses val="autoZero"/>
        <c:crossBetween val="between"/>
        <c:majorUnit val="10"/>
      </c:valAx>
      <c:spPr>
        <a:noFill/>
        <a:ln>
          <a:solidFill>
            <a:schemeClr val="accent1">
              <a:alpha val="16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03FC-7EB5-4C2C-95E6-D9F880DA2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3A841B-EC63-4505-812D-1761CF7D6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09B5D-D6E8-4A1E-ABFF-35C14E93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A3BB6-2A5F-4FEC-B407-7956671D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04233-FE57-4F5D-A576-98B3E72A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7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61187-B2B1-4B67-AFFB-B30D2423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6FAF3-E528-409B-8A20-4F6A4F631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AE52-8054-4A0B-94F4-3607DDA1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8B6C4-1DB3-48A6-933B-A9A97E02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8C81E-B6F3-467C-B96C-7ADB722CB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0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9C17A8-E44C-4863-917F-C990C5E07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525DC-0B6B-4D66-895F-D7722728E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D666C-7158-4711-9894-8E2614740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5FDB8-BF7D-43C1-B925-24AF294F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BDC14-3231-43E6-A92A-5FFCC1A2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8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1023F-C3CD-4E18-9966-0263D9099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B604C-B4D3-4C10-A613-9C73708AB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21D84-E300-4F7E-872C-898A8E03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BF77D-5EFD-475F-B39A-E2F001B9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2AE50-691E-4074-9392-19E36B979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6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B5EC-39FF-4123-963F-0CA1FA4E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2669C-07A8-4183-B58D-66FDE470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236F0-832C-4C8F-9B29-B9D0A97D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2265E-3076-42FD-8873-5F360993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F3534-5A75-460B-BE6E-DD89CE51B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F07B-00C5-4485-96BD-1B224A6B4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77D8-2420-4E0B-9380-50A55E3D6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712A4-615F-4ED2-A70E-4939EA585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6711A-D979-4EDF-929E-7E1C9503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BE6EF-A8C5-4FE1-951D-19642AFE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6447E-8C3E-4A4D-A609-5AAD43B3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8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AB4A-D24D-4DFC-8A84-085911AD3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67B4E-8E60-4C01-B02C-B0655A2AE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BE387-B92C-44B0-83D2-1B9C2DACA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60905B-680B-4265-8050-57B988B52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C49DCE-A986-43F5-A76F-A371EE0E9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217EC-FDDB-4E8D-A04B-B978D457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79547A-C320-4076-BAE0-50B55AE92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C55A9-4691-48DD-8339-7E76DC7D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4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02B90-60D7-45FC-9AFB-D03E45958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DEF355-5E4E-4FFA-950F-A59D8EC7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D0A96-32EA-4EF5-A770-A6419F2B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E4EA7-5B3F-40C9-A9B1-50324A52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4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2646C-C103-4734-AEBB-075BB8F9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36AED-7EB6-44EF-8AB8-5AAE7188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E14F-8C99-444F-B4A5-C2BAFE50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2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927F-474C-4131-A576-4C36F81F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6E2C0-0E9E-46AA-8E26-5089E827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CEE61-C8F0-4CB3-9E10-AB12D518C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29449-0E91-45AF-A872-DF5F689E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AE5F5-8702-4664-B885-2C500D33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A5407-4734-45ED-A196-405A6B93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7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5CBE-6DA2-49D6-8C16-7C994C9D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E61EBB-C4C9-47E5-83A7-54967F4A3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638E-58D9-49AD-AB8C-39C178F62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0AECE-4BC0-4A27-950D-DC56B1672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02670-3AD7-4041-ADAD-406238ED8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CEDE1-C6D7-437D-BE4C-B8373329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1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82F805-2A3B-4085-A52A-9B4E8B959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2327A-DBFB-4DA4-9A07-C4DC4582E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898B8-71D4-4424-A76F-9149DC5DC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BCD64-EB0C-4EAF-8937-697CC6599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631E6-7B33-49C3-9D62-61EA71F0E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4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F2CA1-AC59-49D8-8822-1807735C7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961134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>
                <a:latin typeface="+mn-lt"/>
              </a:rPr>
              <a:t>How many suspected measles and rubella (MR) cases are adequately investigated? Epidemiological weeks 1 to 49 of 2019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9BF4768-37A2-4DF0-842E-E1BC657574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554188"/>
              </p:ext>
            </p:extLst>
          </p:nvPr>
        </p:nvGraphicFramePr>
        <p:xfrm>
          <a:off x="654518" y="1279464"/>
          <a:ext cx="11094662" cy="4841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E0E40FD-9AF5-4759-BE4B-EF9980AD6494}"/>
              </a:ext>
            </a:extLst>
          </p:cNvPr>
          <p:cNvSpPr txBox="1">
            <a:spLocks/>
          </p:cNvSpPr>
          <p:nvPr/>
        </p:nvSpPr>
        <p:spPr>
          <a:xfrm>
            <a:off x="1154369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3.275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785539-C9AF-4AE2-9242-91E91C6DF9BF}"/>
              </a:ext>
            </a:extLst>
          </p:cNvPr>
          <p:cNvSpPr txBox="1">
            <a:spLocks/>
          </p:cNvSpPr>
          <p:nvPr/>
        </p:nvSpPr>
        <p:spPr>
          <a:xfrm>
            <a:off x="1653982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1.447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C32CC3C-B6BD-4C27-9282-66AE362C4D15}"/>
              </a:ext>
            </a:extLst>
          </p:cNvPr>
          <p:cNvSpPr txBox="1">
            <a:spLocks/>
          </p:cNvSpPr>
          <p:nvPr/>
        </p:nvSpPr>
        <p:spPr>
          <a:xfrm>
            <a:off x="2153595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678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E70C51F-40DD-4EE5-BFBB-63A00868852D}"/>
              </a:ext>
            </a:extLst>
          </p:cNvPr>
          <p:cNvSpPr txBox="1">
            <a:spLocks/>
          </p:cNvSpPr>
          <p:nvPr/>
        </p:nvSpPr>
        <p:spPr>
          <a:xfrm>
            <a:off x="2653208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70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CC4E0DC-99CB-4D6B-AF31-371E9EC87319}"/>
              </a:ext>
            </a:extLst>
          </p:cNvPr>
          <p:cNvSpPr txBox="1">
            <a:spLocks/>
          </p:cNvSpPr>
          <p:nvPr/>
        </p:nvSpPr>
        <p:spPr>
          <a:xfrm>
            <a:off x="3152821" y="1045520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5.041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AAD815A-68D9-4591-98E6-FC1C68ECE7CC}"/>
              </a:ext>
            </a:extLst>
          </p:cNvPr>
          <p:cNvSpPr txBox="1">
            <a:spLocks/>
          </p:cNvSpPr>
          <p:nvPr/>
        </p:nvSpPr>
        <p:spPr>
          <a:xfrm>
            <a:off x="3652434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64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DDB847-30C6-4A6C-9EA1-648EFCA47CF1}"/>
              </a:ext>
            </a:extLst>
          </p:cNvPr>
          <p:cNvSpPr txBox="1">
            <a:spLocks/>
          </p:cNvSpPr>
          <p:nvPr/>
        </p:nvSpPr>
        <p:spPr>
          <a:xfrm>
            <a:off x="4152047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4.249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CEF57DC-0B1B-4447-9A9F-DA46C967B0E4}"/>
              </a:ext>
            </a:extLst>
          </p:cNvPr>
          <p:cNvSpPr txBox="1">
            <a:spLocks/>
          </p:cNvSpPr>
          <p:nvPr/>
        </p:nvSpPr>
        <p:spPr>
          <a:xfrm>
            <a:off x="6650112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101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7F4E59A-FAB4-477B-A819-A96AA6365987}"/>
              </a:ext>
            </a:extLst>
          </p:cNvPr>
          <p:cNvSpPr txBox="1">
            <a:spLocks/>
          </p:cNvSpPr>
          <p:nvPr/>
        </p:nvSpPr>
        <p:spPr>
          <a:xfrm>
            <a:off x="7149725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314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CE71753-384A-427F-8DE8-518534728098}"/>
              </a:ext>
            </a:extLst>
          </p:cNvPr>
          <p:cNvSpPr txBox="1">
            <a:spLocks/>
          </p:cNvSpPr>
          <p:nvPr/>
        </p:nvSpPr>
        <p:spPr>
          <a:xfrm>
            <a:off x="7649338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359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FF53B0B-71B2-4382-B657-55C89622DB9B}"/>
              </a:ext>
            </a:extLst>
          </p:cNvPr>
          <p:cNvSpPr txBox="1">
            <a:spLocks/>
          </p:cNvSpPr>
          <p:nvPr/>
        </p:nvSpPr>
        <p:spPr>
          <a:xfrm>
            <a:off x="8148951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1.478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821B821-F0CD-4D61-AB23-AA8BA8C5B75B}"/>
              </a:ext>
            </a:extLst>
          </p:cNvPr>
          <p:cNvSpPr txBox="1">
            <a:spLocks/>
          </p:cNvSpPr>
          <p:nvPr/>
        </p:nvSpPr>
        <p:spPr>
          <a:xfrm>
            <a:off x="8648564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130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56DE15A-189B-488C-8795-62F4FB93CFB2}"/>
              </a:ext>
            </a:extLst>
          </p:cNvPr>
          <p:cNvSpPr txBox="1">
            <a:spLocks/>
          </p:cNvSpPr>
          <p:nvPr/>
        </p:nvSpPr>
        <p:spPr>
          <a:xfrm>
            <a:off x="9148177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489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5316CD8-C6BD-4CBB-BB85-3763569D7305}"/>
              </a:ext>
            </a:extLst>
          </p:cNvPr>
          <p:cNvSpPr txBox="1">
            <a:spLocks/>
          </p:cNvSpPr>
          <p:nvPr/>
        </p:nvSpPr>
        <p:spPr>
          <a:xfrm>
            <a:off x="10147403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784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5231150-551B-4A18-A042-187921B9B747}"/>
              </a:ext>
            </a:extLst>
          </p:cNvPr>
          <p:cNvSpPr txBox="1">
            <a:spLocks/>
          </p:cNvSpPr>
          <p:nvPr/>
        </p:nvSpPr>
        <p:spPr>
          <a:xfrm>
            <a:off x="10647016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154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31A312B-29C1-4960-A3ED-F2EF281817CE}"/>
              </a:ext>
            </a:extLst>
          </p:cNvPr>
          <p:cNvSpPr txBox="1">
            <a:spLocks/>
          </p:cNvSpPr>
          <p:nvPr/>
        </p:nvSpPr>
        <p:spPr>
          <a:xfrm>
            <a:off x="11146626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243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F39FA7-E3C6-4C53-9317-5BC64A857883}"/>
              </a:ext>
            </a:extLst>
          </p:cNvPr>
          <p:cNvSpPr txBox="1"/>
          <p:nvPr/>
        </p:nvSpPr>
        <p:spPr>
          <a:xfrm>
            <a:off x="423554" y="6347567"/>
            <a:ext cx="76771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SC: Suspected case</a:t>
            </a:r>
          </a:p>
          <a:p>
            <a:r>
              <a:rPr lang="en-US" sz="1100" dirty="0"/>
              <a:t>Source: Measles Elimination Surveillance System, Integrated Surveillance Information System and country reports to FPL-IM/PAHO.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5CBFF0-013C-4CA1-ABBC-FFD1C1FEC5BF}"/>
              </a:ext>
            </a:extLst>
          </p:cNvPr>
          <p:cNvSpPr txBox="1"/>
          <p:nvPr/>
        </p:nvSpPr>
        <p:spPr>
          <a:xfrm rot="16200000">
            <a:off x="-1606932" y="3493262"/>
            <a:ext cx="436875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 sz="1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No. of adequate investigated cases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BD1A543A-06F3-49E0-BC85-40C4C9043A6E}"/>
              </a:ext>
            </a:extLst>
          </p:cNvPr>
          <p:cNvSpPr txBox="1">
            <a:spLocks/>
          </p:cNvSpPr>
          <p:nvPr/>
        </p:nvSpPr>
        <p:spPr>
          <a:xfrm>
            <a:off x="4651660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403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C5FE1017-8DF6-44C6-95E7-C4B01D0D8983}"/>
              </a:ext>
            </a:extLst>
          </p:cNvPr>
          <p:cNvSpPr txBox="1">
            <a:spLocks/>
          </p:cNvSpPr>
          <p:nvPr/>
        </p:nvSpPr>
        <p:spPr>
          <a:xfrm>
            <a:off x="5151273" y="1046606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365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C144A9-487E-492F-B148-B427A8881D75}"/>
              </a:ext>
            </a:extLst>
          </p:cNvPr>
          <p:cNvSpPr txBox="1">
            <a:spLocks/>
          </p:cNvSpPr>
          <p:nvPr/>
        </p:nvSpPr>
        <p:spPr>
          <a:xfrm>
            <a:off x="5650886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205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7506B45E-F14D-4B59-81E9-8D8D83773A39}"/>
              </a:ext>
            </a:extLst>
          </p:cNvPr>
          <p:cNvSpPr txBox="1">
            <a:spLocks/>
          </p:cNvSpPr>
          <p:nvPr/>
        </p:nvSpPr>
        <p:spPr>
          <a:xfrm>
            <a:off x="6150499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174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351F329-27C8-4E2C-872E-BC39C5BC911E}"/>
              </a:ext>
            </a:extLst>
          </p:cNvPr>
          <p:cNvSpPr txBox="1">
            <a:spLocks/>
          </p:cNvSpPr>
          <p:nvPr/>
        </p:nvSpPr>
        <p:spPr>
          <a:xfrm>
            <a:off x="9647790" y="1045531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58.803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E9BE1265-737D-4209-9803-4D00B5ABFD77}"/>
              </a:ext>
            </a:extLst>
          </p:cNvPr>
          <p:cNvSpPr txBox="1">
            <a:spLocks/>
          </p:cNvSpPr>
          <p:nvPr/>
        </p:nvSpPr>
        <p:spPr>
          <a:xfrm>
            <a:off x="428461" y="1045520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SC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20038F-DCA6-4777-9A74-94392CD11D4A}"/>
              </a:ext>
            </a:extLst>
          </p:cNvPr>
          <p:cNvSpPr txBox="1"/>
          <p:nvPr/>
        </p:nvSpPr>
        <p:spPr>
          <a:xfrm>
            <a:off x="1079157" y="6070568"/>
            <a:ext cx="1049723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 sz="1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Country (ISO-3)</a:t>
            </a:r>
          </a:p>
        </p:txBody>
      </p:sp>
    </p:spTree>
    <p:extLst>
      <p:ext uri="{BB962C8B-B14F-4D97-AF65-F5344CB8AC3E}">
        <p14:creationId xmlns:p14="http://schemas.microsoft.com/office/powerpoint/2010/main" val="427203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many suspected measles and rubella (MR) cases are adequately investigated? Epidemiological weeks 1 to 49 of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suspected measles and rubella (MR) cases are adequately investigated? Epidemiological weeks 1 to 49 of 2019 </dc:title>
  <dc:creator>Pacis, Ms. Carmelita Lucia (WDC)</dc:creator>
  <cp:lastModifiedBy>Pacis, Ms. Carmelita Lucia (WDC)</cp:lastModifiedBy>
  <cp:revision>21</cp:revision>
  <dcterms:created xsi:type="dcterms:W3CDTF">2019-12-13T19:37:11Z</dcterms:created>
  <dcterms:modified xsi:type="dcterms:W3CDTF">2019-12-17T20:28:00Z</dcterms:modified>
</cp:coreProperties>
</file>