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47744031996"/>
          <c:y val="6.4176470588235293E-2"/>
          <c:w val="0.87849193850768659"/>
          <c:h val="0.85121537748957865"/>
        </c:manualLayout>
      </c:layout>
      <c:barChart>
        <c:barDir val="col"/>
        <c:grouping val="clustered"/>
        <c:varyColors val="0"/>
        <c:ser>
          <c:idx val="3"/>
          <c:order val="0"/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MEX</c:v>
                </c:pt>
                <c:pt idx="3">
                  <c:v>SLV</c:v>
                </c:pt>
                <c:pt idx="4">
                  <c:v>CAR</c:v>
                </c:pt>
                <c:pt idx="5">
                  <c:v>CHL</c:v>
                </c:pt>
                <c:pt idx="6">
                  <c:v>DOM</c:v>
                </c:pt>
                <c:pt idx="7">
                  <c:v>ECU</c:v>
                </c:pt>
                <c:pt idx="8">
                  <c:v>GTM</c:v>
                </c:pt>
                <c:pt idx="9">
                  <c:v>COL</c:v>
                </c:pt>
                <c:pt idx="10">
                  <c:v>PAN</c:v>
                </c:pt>
                <c:pt idx="11">
                  <c:v>NIC</c:v>
                </c:pt>
                <c:pt idx="12">
                  <c:v>PER</c:v>
                </c:pt>
                <c:pt idx="13">
                  <c:v>CRI</c:v>
                </c:pt>
                <c:pt idx="14">
                  <c:v>HTI</c:v>
                </c:pt>
                <c:pt idx="15">
                  <c:v>PRY</c:v>
                </c:pt>
                <c:pt idx="16">
                  <c:v>ARG</c:v>
                </c:pt>
                <c:pt idx="17">
                  <c:v>BOL</c:v>
                </c:pt>
                <c:pt idx="18">
                  <c:v>BRA</c:v>
                </c:pt>
                <c:pt idx="19">
                  <c:v>VEN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99</c:v>
                </c:pt>
                <c:pt idx="2">
                  <c:v>99</c:v>
                </c:pt>
                <c:pt idx="3">
                  <c:v>98</c:v>
                </c:pt>
                <c:pt idx="4">
                  <c:v>97</c:v>
                </c:pt>
                <c:pt idx="5">
                  <c:v>97</c:v>
                </c:pt>
                <c:pt idx="6">
                  <c:v>97</c:v>
                </c:pt>
                <c:pt idx="7">
                  <c:v>97</c:v>
                </c:pt>
                <c:pt idx="8">
                  <c:v>97</c:v>
                </c:pt>
                <c:pt idx="9">
                  <c:v>96</c:v>
                </c:pt>
                <c:pt idx="10">
                  <c:v>96</c:v>
                </c:pt>
                <c:pt idx="11">
                  <c:v>95</c:v>
                </c:pt>
                <c:pt idx="12">
                  <c:v>95</c:v>
                </c:pt>
                <c:pt idx="13">
                  <c:v>93</c:v>
                </c:pt>
                <c:pt idx="14">
                  <c:v>93</c:v>
                </c:pt>
                <c:pt idx="15">
                  <c:v>90</c:v>
                </c:pt>
                <c:pt idx="16">
                  <c:v>88</c:v>
                </c:pt>
                <c:pt idx="17">
                  <c:v>87</c:v>
                </c:pt>
                <c:pt idx="18">
                  <c:v>82</c:v>
                </c:pt>
                <c:pt idx="19">
                  <c:v>63</c:v>
                </c:pt>
                <c:pt idx="2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CFA-8EB7-7CBF5A6B2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6934656"/>
        <c:axId val="45181760"/>
      </c:barChart>
      <c:catAx>
        <c:axId val="3693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181760"/>
        <c:crosses val="autoZero"/>
        <c:auto val="1"/>
        <c:lblAlgn val="ctr"/>
        <c:lblOffset val="100"/>
        <c:noMultiLvlLbl val="0"/>
      </c:catAx>
      <c:valAx>
        <c:axId val="4518176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err="1"/>
                  <a:t>Porcentaje</a:t>
                </a:r>
                <a:r>
                  <a:rPr lang="en-US" sz="1200" dirty="0"/>
                  <a:t>(%)</a:t>
                </a:r>
              </a:p>
            </c:rich>
          </c:tx>
          <c:layout>
            <c:manualLayout>
              <c:xMode val="edge"/>
              <c:yMode val="edge"/>
              <c:x val="7.9365079365079361E-3"/>
              <c:y val="0.3625560444650300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693465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0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0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4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7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0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4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23825"/>
            <a:ext cx="9144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sz="2600" b="1" dirty="0"/>
              <a:t>Porcentaje de casos de sarampión/rubéola con muestras adecuadas, Región de las Américas, 2019*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5925" y="6067425"/>
            <a:ext cx="34049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n-US" sz="1200" i="1" dirty="0"/>
              <a:t>Fuente:</a:t>
            </a:r>
            <a:r>
              <a:rPr lang="es-ES" altLang="en-US" sz="1200" dirty="0"/>
              <a:t> Informe de los países a FPL-IM/PAHO.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1200" dirty="0"/>
              <a:t>*Datos al 10 de enero del 2020.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2569A02-5FA8-4CEF-8C6B-D6587397E7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633882"/>
              </p:ext>
            </p:extLst>
          </p:nvPr>
        </p:nvGraphicFramePr>
        <p:xfrm>
          <a:off x="609600" y="1397000"/>
          <a:ext cx="80010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33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5E0776-750E-4A45-8D1B-43D78CADF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7BF7E-4ABB-4475-9CD7-A752AF3EE0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79BFA1-A795-4AA6-9E38-A639A3519C6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8</cp:revision>
  <dcterms:created xsi:type="dcterms:W3CDTF">2018-01-05T21:00:58Z</dcterms:created>
  <dcterms:modified xsi:type="dcterms:W3CDTF">2020-01-10T21:42:25Z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