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209420831105693E-2"/>
          <c:y val="5.5555555555555552E-2"/>
          <c:w val="0.90358653737520833"/>
          <c:h val="0.750841750841750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Adecuada</c:v>
                </c:pt>
              </c:strCache>
            </c:strRef>
          </c:tx>
          <c:spPr>
            <a:solidFill>
              <a:srgbClr val="FF99CC"/>
            </a:solidFill>
            <a:ln w="1266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VEN</c:v>
                </c:pt>
                <c:pt idx="2">
                  <c:v>NIC</c:v>
                </c:pt>
                <c:pt idx="3">
                  <c:v>URY</c:v>
                </c:pt>
                <c:pt idx="4">
                  <c:v>MEX</c:v>
                </c:pt>
                <c:pt idx="5">
                  <c:v>BOL</c:v>
                </c:pt>
                <c:pt idx="6">
                  <c:v>COL</c:v>
                </c:pt>
                <c:pt idx="7">
                  <c:v>PAN</c:v>
                </c:pt>
                <c:pt idx="8">
                  <c:v>HTI</c:v>
                </c:pt>
                <c:pt idx="9">
                  <c:v>PER</c:v>
                </c:pt>
                <c:pt idx="10">
                  <c:v>CAR</c:v>
                </c:pt>
                <c:pt idx="11">
                  <c:v>CRI</c:v>
                </c:pt>
                <c:pt idx="12">
                  <c:v>ECU</c:v>
                </c:pt>
                <c:pt idx="13">
                  <c:v>GTM</c:v>
                </c:pt>
                <c:pt idx="14">
                  <c:v>HND</c:v>
                </c:pt>
                <c:pt idx="15">
                  <c:v>PRY</c:v>
                </c:pt>
                <c:pt idx="16">
                  <c:v>SLV</c:v>
                </c:pt>
                <c:pt idx="17">
                  <c:v>BRA</c:v>
                </c:pt>
                <c:pt idx="18">
                  <c:v>DOM</c:v>
                </c:pt>
                <c:pt idx="19">
                  <c:v>ARG</c:v>
                </c:pt>
                <c:pt idx="20">
                  <c:v>CHL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97</c:v>
                </c:pt>
                <c:pt idx="3">
                  <c:v>97</c:v>
                </c:pt>
                <c:pt idx="4">
                  <c:v>95</c:v>
                </c:pt>
                <c:pt idx="5">
                  <c:v>92</c:v>
                </c:pt>
                <c:pt idx="6">
                  <c:v>92</c:v>
                </c:pt>
                <c:pt idx="7">
                  <c:v>91</c:v>
                </c:pt>
                <c:pt idx="8">
                  <c:v>87</c:v>
                </c:pt>
                <c:pt idx="9">
                  <c:v>87</c:v>
                </c:pt>
                <c:pt idx="10">
                  <c:v>86</c:v>
                </c:pt>
                <c:pt idx="11">
                  <c:v>86</c:v>
                </c:pt>
                <c:pt idx="12">
                  <c:v>86</c:v>
                </c:pt>
                <c:pt idx="13">
                  <c:v>86</c:v>
                </c:pt>
                <c:pt idx="14">
                  <c:v>79</c:v>
                </c:pt>
                <c:pt idx="15">
                  <c:v>77</c:v>
                </c:pt>
                <c:pt idx="16">
                  <c:v>74</c:v>
                </c:pt>
                <c:pt idx="17">
                  <c:v>72</c:v>
                </c:pt>
                <c:pt idx="18">
                  <c:v>25</c:v>
                </c:pt>
                <c:pt idx="19">
                  <c:v>21</c:v>
                </c:pt>
                <c:pt idx="2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32-46AB-8B13-627DD649D8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4910720"/>
        <c:axId val="67598528"/>
      </c:barChart>
      <c:catAx>
        <c:axId val="11491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59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59852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19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Percentage (%)</a:t>
                </a:r>
              </a:p>
            </c:rich>
          </c:tx>
          <c:layout>
            <c:manualLayout>
              <c:xMode val="edge"/>
              <c:yMode val="edge"/>
              <c:x val="1.7631183124412711E-3"/>
              <c:y val="0.30354015305360194"/>
            </c:manualLayout>
          </c:layout>
          <c:overlay val="0"/>
          <c:spPr>
            <a:noFill/>
            <a:ln w="2532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910720"/>
        <c:crosses val="autoZero"/>
        <c:crossBetween val="between"/>
        <c:majorUnit val="20"/>
        <c:minorUnit val="10"/>
      </c:valAx>
      <c:spPr>
        <a:noFill/>
        <a:ln w="2532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84EAF-6946-46FF-A4C1-8CE354718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3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59E93-8497-40F4-BE66-A16AA6372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9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FE3E7-31D2-44D5-873E-D56A04F87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43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D11BA-DBD8-440C-8B10-C2EB4288D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7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AEA3B-6189-430E-8959-D0CCC16C1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1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7C9C8-AD7A-4146-B9B1-842D1E582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8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DFED2-0B57-4E9C-8FF3-1895E1F17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C82D3-5594-49C7-BCE1-B246806A4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9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6D58-78C1-43E1-920E-BC753477D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8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AE56F-F747-452C-91EA-64D7FE29E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4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C900-A7D1-48ED-A53A-C711A6E1E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5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3243-01C5-456E-BF54-53570B766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F5A25A-C8DF-4889-8097-5853903E4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51041512"/>
              </p:ext>
            </p:extLst>
          </p:nvPr>
        </p:nvGraphicFramePr>
        <p:xfrm>
          <a:off x="212436" y="1479504"/>
          <a:ext cx="8691419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107950" y="152400"/>
            <a:ext cx="8931275" cy="1143000"/>
          </a:xfrm>
          <a:noFill/>
        </p:spPr>
        <p:txBody>
          <a:bodyPr/>
          <a:lstStyle/>
          <a:p>
            <a:pPr eaLnBrk="1" hangingPunct="1"/>
            <a:r>
              <a:rPr lang="en-US" sz="2400" b="1" dirty="0"/>
              <a:t>Percent measles/rubella cases with adequate investigation</a:t>
            </a:r>
            <a:br>
              <a:rPr lang="en-US" sz="2400" b="1" dirty="0"/>
            </a:br>
            <a:r>
              <a:rPr lang="en-US" sz="2400" b="1" dirty="0"/>
              <a:t>Region of the Americas, 2019*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399267" y="5997529"/>
            <a:ext cx="48216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i="1" dirty="0"/>
              <a:t>Source:</a:t>
            </a:r>
            <a:r>
              <a:rPr lang="en-US" sz="1400" dirty="0"/>
              <a:t> MESS, ISIS and country reports to FPL-IM/PAHO.</a:t>
            </a:r>
          </a:p>
          <a:p>
            <a:r>
              <a:rPr lang="en-US" sz="1400" dirty="0"/>
              <a:t>Data as of 17 January 2020.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CBF3DB0-641E-4DCB-AF88-C496912F8C9A}"/>
              </a:ext>
            </a:extLst>
          </p:cNvPr>
          <p:cNvCxnSpPr/>
          <p:nvPr/>
        </p:nvCxnSpPr>
        <p:spPr>
          <a:xfrm>
            <a:off x="914402" y="2410691"/>
            <a:ext cx="764770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51DAF7-853B-4864-8325-001DFDD1EBF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DD595DF-931B-40D4-8C0D-3A039D2356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387DBC-1083-4A70-A50A-80815527E4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Percent measles/rubella cases with adequate investigation Region of the Americas, 2019*</vt:lpstr>
    </vt:vector>
  </TitlesOfParts>
  <Company>Pan American Health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Measles/Rubella Cases with Adequate Investigation Region of the Americas, 2010</dc:title>
  <dc:creator>Carilu</dc:creator>
  <cp:lastModifiedBy>Pacis, Ms. Carmelita Lucia (WDC)</cp:lastModifiedBy>
  <cp:revision>42</cp:revision>
  <dcterms:created xsi:type="dcterms:W3CDTF">2011-01-20T22:48:54Z</dcterms:created>
  <dcterms:modified xsi:type="dcterms:W3CDTF">2020-01-21T21:16:26Z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