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295466620756719E-2"/>
          <c:y val="5.8988764044943819E-2"/>
          <c:w val="0.90834934170039272"/>
          <c:h val="0.7457865168539326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&lt;=4 días</c:v>
                </c:pt>
              </c:strCache>
            </c:strRef>
          </c:tx>
          <c:spPr>
            <a:solidFill>
              <a:srgbClr val="CC99FF"/>
            </a:solidFill>
            <a:ln w="12659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HND</c:v>
                </c:pt>
                <c:pt idx="2">
                  <c:v>CHL</c:v>
                </c:pt>
                <c:pt idx="3">
                  <c:v>PAN</c:v>
                </c:pt>
                <c:pt idx="4">
                  <c:v>COL</c:v>
                </c:pt>
                <c:pt idx="5">
                  <c:v>SLV</c:v>
                </c:pt>
                <c:pt idx="6">
                  <c:v>ECU</c:v>
                </c:pt>
                <c:pt idx="7">
                  <c:v>MEX</c:v>
                </c:pt>
                <c:pt idx="8">
                  <c:v>GTM</c:v>
                </c:pt>
                <c:pt idx="9">
                  <c:v>NIC</c:v>
                </c:pt>
                <c:pt idx="10">
                  <c:v>BOL</c:v>
                </c:pt>
                <c:pt idx="11">
                  <c:v>CAR</c:v>
                </c:pt>
                <c:pt idx="12">
                  <c:v>PRY</c:v>
                </c:pt>
                <c:pt idx="13">
                  <c:v>DOM</c:v>
                </c:pt>
                <c:pt idx="14">
                  <c:v>CRI</c:v>
                </c:pt>
                <c:pt idx="15">
                  <c:v>HTI</c:v>
                </c:pt>
                <c:pt idx="16">
                  <c:v>ARG</c:v>
                </c:pt>
                <c:pt idx="17">
                  <c:v>PER</c:v>
                </c:pt>
                <c:pt idx="18">
                  <c:v>URY</c:v>
                </c:pt>
                <c:pt idx="19">
                  <c:v>BRA</c:v>
                </c:pt>
                <c:pt idx="20">
                  <c:v>VEN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98</c:v>
                </c:pt>
                <c:pt idx="2">
                  <c:v>97</c:v>
                </c:pt>
                <c:pt idx="3">
                  <c:v>97</c:v>
                </c:pt>
                <c:pt idx="4">
                  <c:v>96</c:v>
                </c:pt>
                <c:pt idx="5">
                  <c:v>95</c:v>
                </c:pt>
                <c:pt idx="6">
                  <c:v>91</c:v>
                </c:pt>
                <c:pt idx="7">
                  <c:v>89</c:v>
                </c:pt>
                <c:pt idx="8">
                  <c:v>84</c:v>
                </c:pt>
                <c:pt idx="9">
                  <c:v>84</c:v>
                </c:pt>
                <c:pt idx="10">
                  <c:v>83</c:v>
                </c:pt>
                <c:pt idx="11">
                  <c:v>82</c:v>
                </c:pt>
                <c:pt idx="12">
                  <c:v>81</c:v>
                </c:pt>
                <c:pt idx="13">
                  <c:v>75</c:v>
                </c:pt>
                <c:pt idx="14">
                  <c:v>68</c:v>
                </c:pt>
                <c:pt idx="15">
                  <c:v>66</c:v>
                </c:pt>
                <c:pt idx="16">
                  <c:v>60</c:v>
                </c:pt>
                <c:pt idx="17">
                  <c:v>51</c:v>
                </c:pt>
                <c:pt idx="18">
                  <c:v>46</c:v>
                </c:pt>
                <c:pt idx="19">
                  <c:v>21</c:v>
                </c:pt>
                <c:pt idx="2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56-4C2C-B770-E92A0D4DA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1920640"/>
        <c:axId val="37433856"/>
      </c:barChart>
      <c:catAx>
        <c:axId val="7192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433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33856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1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 (%)</a:t>
                </a:r>
              </a:p>
            </c:rich>
          </c:tx>
          <c:layout>
            <c:manualLayout>
              <c:xMode val="edge"/>
              <c:yMode val="edge"/>
              <c:x val="7.8482121340803738E-3"/>
              <c:y val="0.31175825561240283"/>
            </c:manualLayout>
          </c:layout>
          <c:overlay val="0"/>
          <c:spPr>
            <a:noFill/>
            <a:ln w="2531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920640"/>
        <c:crosses val="autoZero"/>
        <c:crossBetween val="between"/>
        <c:majorUnit val="20"/>
        <c:minorUnit val="10"/>
      </c:valAx>
      <c:spPr>
        <a:noFill/>
        <a:ln w="2531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8205-8AC5-4EA8-BF2E-6D45F90A9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1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8DC27-8C01-4903-8F39-929F1B62A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9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234ED-77DB-495C-971B-64FFCE3E8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22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2BB9D-E8A0-4BDA-81B9-A87B8043A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2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E176C-02A1-499A-8449-A63EC3EA0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7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C6411-71CC-4FC1-BC85-04EFF5CE0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8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81AE7-1E97-4069-9C0F-C443FF79D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3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0B15C-A81B-46F7-B154-F15D0FF69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4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83038-F518-4E8E-B9E6-EC153A941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1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D9927-8108-4445-9896-D40B42CA7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5F737-73FC-4B0F-A3A0-04B37D3CD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AFE1A-DEB6-4F07-92FD-7CE7BBC9F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2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7B3E7BA-BAC0-4F52-B287-600116DFD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63824365"/>
              </p:ext>
            </p:extLst>
          </p:nvPr>
        </p:nvGraphicFramePr>
        <p:xfrm>
          <a:off x="53009" y="1463675"/>
          <a:ext cx="9037982" cy="451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107950" y="152400"/>
            <a:ext cx="8931275" cy="1143000"/>
          </a:xfrm>
          <a:noFill/>
        </p:spPr>
        <p:txBody>
          <a:bodyPr/>
          <a:lstStyle/>
          <a:p>
            <a:pPr eaLnBrk="1" hangingPunct="1"/>
            <a:r>
              <a:rPr lang="en-US" sz="2400" b="1" dirty="0"/>
              <a:t>Percent of laboratory results for measles/rubella cases reported in </a:t>
            </a:r>
            <a:r>
              <a:rPr lang="en-US" sz="2400" b="1" dirty="0">
                <a:cs typeface="Arial" charset="0"/>
              </a:rPr>
              <a:t>≤4 days, </a:t>
            </a:r>
            <a:r>
              <a:rPr lang="en-US" sz="2400" b="1" dirty="0"/>
              <a:t>Region of the Americas, 2019*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47688" y="5954713"/>
            <a:ext cx="37673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i="1" dirty="0"/>
              <a:t>Source:</a:t>
            </a:r>
            <a:r>
              <a:rPr lang="en-US" sz="1200" dirty="0"/>
              <a:t> MESS, ISIS, and country reports to FPL-IM</a:t>
            </a:r>
          </a:p>
          <a:p>
            <a:r>
              <a:rPr lang="en-US" sz="1200" dirty="0"/>
              <a:t>* Data as of 31 January 2020.</a:t>
            </a:r>
          </a:p>
          <a:p>
            <a:endParaRPr lang="en-US" sz="1200" dirty="0"/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719412" y="2399168"/>
            <a:ext cx="821604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764707-0DAC-4475-A961-E344CD9FA86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BFAB17-4F92-409E-ADAE-299E142170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6B613B3-E13A-4429-ADB1-5A5708AB53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43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Percent of laboratory results for measles/rubella cases reported in ≤4 days, Region of the Americas, 2019*</vt:lpstr>
    </vt:vector>
  </TitlesOfParts>
  <Company>Pan American Health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Measles/Rubella Cases with Adequate Investigation Region of the Americas, 2010</dc:title>
  <dc:creator>Carilu</dc:creator>
  <cp:lastModifiedBy>Pacis, Ms. Carmelita Lucia (WDC)</cp:lastModifiedBy>
  <cp:revision>41</cp:revision>
  <dcterms:created xsi:type="dcterms:W3CDTF">2011-01-20T22:48:54Z</dcterms:created>
  <dcterms:modified xsi:type="dcterms:W3CDTF">2020-02-04T17:57:47Z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