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1409184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Sheet1!$B$2:$U$2</c:f>
              <c:numCache>
                <c:formatCode>General</c:formatCode>
                <c:ptCount val="17"/>
                <c:pt idx="0">
                  <c:v>2</c:v>
                </c:pt>
                <c:pt idx="1">
                  <c:v>0</c:v>
                </c:pt>
                <c:pt idx="2">
                  <c:v>6</c:v>
                </c:pt>
                <c:pt idx="3">
                  <c:v>57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71</c:v>
                </c:pt>
                <c:pt idx="8">
                  <c:v>43</c:v>
                </c:pt>
                <c:pt idx="9">
                  <c:v>2</c:v>
                </c:pt>
                <c:pt idx="10">
                  <c:v>201</c:v>
                </c:pt>
                <c:pt idx="11">
                  <c:v>876</c:v>
                </c:pt>
                <c:pt idx="12">
                  <c:v>214</c:v>
                </c:pt>
                <c:pt idx="13">
                  <c:v>0</c:v>
                </c:pt>
                <c:pt idx="14">
                  <c:v>0</c:v>
                </c:pt>
                <c:pt idx="15">
                  <c:v>10346</c:v>
                </c:pt>
                <c:pt idx="16">
                  <c:v>18073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B-4867-B653-49D83B06183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Sheet1!$E$3:$U$3</c:f>
              <c:numCache>
                <c:formatCode>General</c:formatCode>
                <c:ptCount val="17"/>
                <c:pt idx="0">
                  <c:v>15</c:v>
                </c:pt>
                <c:pt idx="1">
                  <c:v>7</c:v>
                </c:pt>
                <c:pt idx="2">
                  <c:v>6</c:v>
                </c:pt>
                <c:pt idx="3">
                  <c:v>13</c:v>
                </c:pt>
                <c:pt idx="4">
                  <c:v>101</c:v>
                </c:pt>
                <c:pt idx="5">
                  <c:v>62</c:v>
                </c:pt>
                <c:pt idx="6">
                  <c:v>14</c:v>
                </c:pt>
                <c:pt idx="7">
                  <c:v>99</c:v>
                </c:pt>
                <c:pt idx="8">
                  <c:v>803</c:v>
                </c:pt>
                <c:pt idx="9">
                  <c:v>10</c:v>
                </c:pt>
                <c:pt idx="10">
                  <c:v>82</c:v>
                </c:pt>
                <c:pt idx="11">
                  <c:v>418</c:v>
                </c:pt>
                <c:pt idx="12">
                  <c:v>196</c:v>
                </c:pt>
                <c:pt idx="13">
                  <c:v>12</c:v>
                </c:pt>
                <c:pt idx="14">
                  <c:v>45</c:v>
                </c:pt>
                <c:pt idx="15">
                  <c:v>29</c:v>
                </c:pt>
                <c:pt idx="16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B-4867-B653-49D83B06183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Sheet1!$E$4:$U$4</c:f>
              <c:numCache>
                <c:formatCode>General</c:formatCode>
                <c:ptCount val="17"/>
                <c:pt idx="0">
                  <c:v>44</c:v>
                </c:pt>
                <c:pt idx="1">
                  <c:v>64</c:v>
                </c:pt>
                <c:pt idx="2">
                  <c:v>6</c:v>
                </c:pt>
                <c:pt idx="3">
                  <c:v>23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3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5</c:v>
                </c:pt>
                <c:pt idx="1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0B-4867-B653-49D83B06183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EUA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Sheet1!$B$5:$U$5</c:f>
              <c:numCache>
                <c:formatCode>General</c:formatCode>
                <c:ptCount val="17"/>
                <c:pt idx="0">
                  <c:v>56</c:v>
                </c:pt>
                <c:pt idx="1">
                  <c:v>37</c:v>
                </c:pt>
                <c:pt idx="2">
                  <c:v>66</c:v>
                </c:pt>
                <c:pt idx="3">
                  <c:v>45</c:v>
                </c:pt>
                <c:pt idx="4">
                  <c:v>43</c:v>
                </c:pt>
                <c:pt idx="5">
                  <c:v>140</c:v>
                </c:pt>
                <c:pt idx="6">
                  <c:v>71</c:v>
                </c:pt>
                <c:pt idx="7">
                  <c:v>64</c:v>
                </c:pt>
                <c:pt idx="8">
                  <c:v>223</c:v>
                </c:pt>
                <c:pt idx="9">
                  <c:v>55</c:v>
                </c:pt>
                <c:pt idx="10">
                  <c:v>189</c:v>
                </c:pt>
                <c:pt idx="11">
                  <c:v>667</c:v>
                </c:pt>
                <c:pt idx="12">
                  <c:v>186</c:v>
                </c:pt>
                <c:pt idx="13">
                  <c:v>80</c:v>
                </c:pt>
                <c:pt idx="14">
                  <c:v>120</c:v>
                </c:pt>
                <c:pt idx="15">
                  <c:v>372</c:v>
                </c:pt>
                <c:pt idx="16">
                  <c:v>1282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0B-4867-B653-49D83B06183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Venezuela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Sheet1!$B$1:$U$1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Sheet1!$B$6:$U$6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99</c:v>
                </c:pt>
                <c:pt idx="4">
                  <c:v>32</c:v>
                </c:pt>
                <c:pt idx="5">
                  <c:v>0</c:v>
                </c:pt>
                <c:pt idx="6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727</c:v>
                </c:pt>
                <c:pt idx="15">
                  <c:v>5779</c:v>
                </c:pt>
                <c:pt idx="16">
                  <c:v>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0B-4867-B653-49D83B06183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Sheet1!$B$1:$U$1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Sheet1!$E$7:$U$7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289</c:v>
                </c:pt>
                <c:pt idx="16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0B-4867-B653-49D83B06183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Ecuador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Sheet1!$B$1:$U$1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Sheet1!$E$8:$U$8</c:f>
              <c:numCache>
                <c:formatCode>General</c:formatCode>
                <c:ptCount val="17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4</c:v>
                </c:pt>
                <c:pt idx="7">
                  <c:v>19</c:v>
                </c:pt>
                <c:pt idx="8">
                  <c:v>297</c:v>
                </c:pt>
                <c:pt idx="9">
                  <c:v>75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19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0B-4867-B653-49D83B061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6159368"/>
        <c:axId val="446161992"/>
      </c:barChart>
      <c:lineChart>
        <c:grouping val="standard"/>
        <c:varyColors val="0"/>
        <c:ser>
          <c:idx val="7"/>
          <c:order val="7"/>
          <c:tx>
            <c:strRef>
              <c:f>Sheet1!$A$10</c:f>
              <c:strCache>
                <c:ptCount val="1"/>
                <c:pt idx="0">
                  <c:v>Regional rate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1.9493177387914229E-2"/>
                  <c:y val="-3.166226912928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0B-4867-B653-49D83B06183F}"/>
                </c:ext>
              </c:extLst>
            </c:dLbl>
            <c:dLbl>
              <c:idx val="16"/>
              <c:layout>
                <c:manualLayout>
                  <c:x val="-2.0986707705611413E-2"/>
                  <c:y val="-2.7427043658940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0B-4867-B653-49D83B0618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Sheet1!$E$10:$U$10</c:f>
              <c:numCache>
                <c:formatCode>General</c:formatCode>
                <c:ptCount val="17"/>
                <c:pt idx="0">
                  <c:v>0.13</c:v>
                </c:pt>
                <c:pt idx="1">
                  <c:v>0.12</c:v>
                </c:pt>
                <c:pt idx="2">
                  <c:v>0.09</c:v>
                </c:pt>
                <c:pt idx="3">
                  <c:v>0.26</c:v>
                </c:pt>
                <c:pt idx="4">
                  <c:v>0.19</c:v>
                </c:pt>
                <c:pt idx="5">
                  <c:v>0.22</c:v>
                </c:pt>
                <c:pt idx="6">
                  <c:v>0.1</c:v>
                </c:pt>
                <c:pt idx="7">
                  <c:v>0.27</c:v>
                </c:pt>
                <c:pt idx="8">
                  <c:v>1.45</c:v>
                </c:pt>
                <c:pt idx="9">
                  <c:v>0.15</c:v>
                </c:pt>
                <c:pt idx="10">
                  <c:v>0.49</c:v>
                </c:pt>
                <c:pt idx="11" formatCode="0.0">
                  <c:v>2</c:v>
                </c:pt>
                <c:pt idx="12">
                  <c:v>0.62</c:v>
                </c:pt>
                <c:pt idx="13">
                  <c:v>7.0000000000000007E-2</c:v>
                </c:pt>
                <c:pt idx="14">
                  <c:v>0.89</c:v>
                </c:pt>
                <c:pt idx="15" formatCode="0.0">
                  <c:v>16.81423263532816</c:v>
                </c:pt>
                <c:pt idx="16" formatCode="#,##0.0">
                  <c:v>20.385971464033481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50B-4867-B653-49D83B061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152320"/>
        <c:axId val="196572976"/>
      </c:lineChart>
      <c:catAx>
        <c:axId val="446159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161992"/>
        <c:crosses val="autoZero"/>
        <c:auto val="1"/>
        <c:lblAlgn val="ctr"/>
        <c:lblOffset val="100"/>
        <c:noMultiLvlLbl val="0"/>
      </c:catAx>
      <c:valAx>
        <c:axId val="44616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No of cases </a:t>
                </a:r>
              </a:p>
            </c:rich>
          </c:tx>
          <c:layout>
            <c:manualLayout>
              <c:xMode val="edge"/>
              <c:yMode val="edge"/>
              <c:x val="2.7777777777777779E-3"/>
              <c:y val="0.289640510814968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159368"/>
        <c:crosses val="autoZero"/>
        <c:crossBetween val="between"/>
      </c:valAx>
      <c:valAx>
        <c:axId val="1965729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Incidence rate</a:t>
                </a:r>
              </a:p>
            </c:rich>
          </c:tx>
          <c:layout>
            <c:manualLayout>
              <c:xMode val="edge"/>
              <c:yMode val="edge"/>
              <c:x val="0.97270833333333329"/>
              <c:y val="0.267637881475345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152320"/>
        <c:crosses val="max"/>
        <c:crossBetween val="between"/>
      </c:valAx>
      <c:catAx>
        <c:axId val="538152320"/>
        <c:scaling>
          <c:orientation val="minMax"/>
        </c:scaling>
        <c:delete val="1"/>
        <c:axPos val="b"/>
        <c:majorTickMark val="none"/>
        <c:minorTickMark val="none"/>
        <c:tickLblPos val="nextTo"/>
        <c:crossAx val="196572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23A92-C4E9-459F-9023-5E1EC21CBD1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D01A9-E0F6-4067-937E-C9B80D62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Americas we have reached in 2019 the highest incidence rate in the pos-elimination era. This is of 20.4 cases per million population in 2019.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47BE2-1575-4F81-891A-0CA633648D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46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762500"/>
            <a:ext cx="8534400" cy="6477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Here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ACF1000-0536-4958-9F91-A32A37D14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609600"/>
            <a:ext cx="11582400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/>
              <a:t>Title here, it may include an </a:t>
            </a:r>
            <a:r>
              <a:rPr lang="en-US" sz="3300" b="1" dirty="0">
                <a:solidFill>
                  <a:srgbClr val="FF6600"/>
                </a:solidFill>
              </a:rPr>
              <a:t>accent</a:t>
            </a:r>
            <a:r>
              <a:rPr lang="en-US" sz="3300" b="1" dirty="0"/>
              <a:t> color on some </a:t>
            </a:r>
            <a:r>
              <a:rPr lang="en-US" sz="3300" b="1" dirty="0">
                <a:solidFill>
                  <a:srgbClr val="FF6600"/>
                </a:solidFill>
              </a:rPr>
              <a:t>words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0979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E725-CE43-44EB-A712-6F2E1FD7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5887605" y="412052"/>
            <a:ext cx="41998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421" y="2064779"/>
            <a:ext cx="10515163" cy="4068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20" y="6356355"/>
            <a:ext cx="274312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514284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5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514284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97566" y="1470034"/>
            <a:ext cx="400049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356355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454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kground (English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E725-CE43-44EB-A712-6F2E1FD7CE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902F5-B876-4410-A143-20317812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16CBCE-038D-42F2-8BEA-B1EA007D0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3"/>
            <a:ext cx="10972800" cy="4983163"/>
          </a:xfrm>
        </p:spPr>
        <p:txBody>
          <a:bodyPr/>
          <a:lstStyle/>
          <a:p>
            <a:pPr lvl="0"/>
            <a:r>
              <a:rPr lang="es-ES" noProof="0" dirty="0" err="1"/>
              <a:t>Click</a:t>
            </a:r>
            <a:r>
              <a:rPr lang="es-ES" noProof="0" dirty="0"/>
              <a:t> to </a:t>
            </a:r>
            <a:r>
              <a:rPr lang="es-ES" noProof="0" dirty="0" err="1"/>
              <a:t>edit</a:t>
            </a:r>
            <a:r>
              <a:rPr lang="es-ES" noProof="0" dirty="0"/>
              <a:t> Master </a:t>
            </a:r>
            <a:r>
              <a:rPr lang="es-ES" noProof="0" dirty="0" err="1"/>
              <a:t>text</a:t>
            </a:r>
            <a:r>
              <a:rPr lang="es-ES" noProof="0" dirty="0"/>
              <a:t> </a:t>
            </a:r>
            <a:r>
              <a:rPr lang="es-ES" noProof="0" dirty="0" err="1"/>
              <a:t>styles</a:t>
            </a:r>
            <a:endParaRPr lang="es-ES" noProof="0" dirty="0"/>
          </a:p>
          <a:p>
            <a:pPr lvl="1"/>
            <a:r>
              <a:rPr lang="es-ES" noProof="0" dirty="0" err="1"/>
              <a:t>Second</a:t>
            </a:r>
            <a:r>
              <a:rPr lang="es-ES" noProof="0" dirty="0"/>
              <a:t> </a:t>
            </a:r>
            <a:r>
              <a:rPr lang="es-ES" noProof="0" dirty="0" err="1"/>
              <a:t>level</a:t>
            </a:r>
            <a:endParaRPr lang="es-ES" noProof="0" dirty="0"/>
          </a:p>
          <a:p>
            <a:pPr lvl="2"/>
            <a:r>
              <a:rPr lang="es-ES" noProof="0" dirty="0" err="1"/>
              <a:t>Third</a:t>
            </a:r>
            <a:r>
              <a:rPr lang="es-ES" noProof="0" dirty="0"/>
              <a:t> </a:t>
            </a:r>
            <a:r>
              <a:rPr lang="es-ES" noProof="0" dirty="0" err="1"/>
              <a:t>level</a:t>
            </a:r>
            <a:endParaRPr lang="es-ES" noProof="0" dirty="0"/>
          </a:p>
          <a:p>
            <a:pPr lvl="3"/>
            <a:r>
              <a:rPr lang="es-ES" noProof="0" dirty="0" err="1"/>
              <a:t>Fourth</a:t>
            </a:r>
            <a:r>
              <a:rPr lang="es-ES" noProof="0" dirty="0"/>
              <a:t> </a:t>
            </a:r>
            <a:r>
              <a:rPr lang="es-ES" noProof="0" dirty="0" err="1"/>
              <a:t>level</a:t>
            </a:r>
            <a:endParaRPr lang="es-ES" noProof="0" dirty="0"/>
          </a:p>
          <a:p>
            <a:pPr lvl="4"/>
            <a:r>
              <a:rPr lang="es-ES" noProof="0" dirty="0" err="1"/>
              <a:t>Fifth</a:t>
            </a:r>
            <a:r>
              <a:rPr lang="es-ES" noProof="0" dirty="0"/>
              <a:t> </a:t>
            </a:r>
            <a:r>
              <a:rPr lang="es-ES" noProof="0" dirty="0" err="1"/>
              <a:t>level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732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22" y="6356354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514247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4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514247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465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" y="0"/>
            <a:ext cx="12187263" cy="6858000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7" y="390525"/>
            <a:ext cx="10782300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7" y="1114425"/>
            <a:ext cx="10782300" cy="5172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2450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D241D-A30A-4E4B-81B3-8B8758F39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94BC2-D028-4CCE-91BF-FC1F53390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808C1-EF00-493D-905B-AC6C8EAA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F36D-012D-4BD1-A719-7B9B2FB00C6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4DBE8-7E38-41E3-9DE5-0543548E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1745A-D0E9-483D-90A1-BEA64067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E414-BE65-4E57-862F-B3B88355A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6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123" y="6534987"/>
            <a:ext cx="2844800" cy="365125"/>
          </a:xfrm>
        </p:spPr>
        <p:txBody>
          <a:bodyPr/>
          <a:lstStyle>
            <a:lvl1pPr algn="l"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F51E725-CE43-44EB-A712-6F2E1FD7C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0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F51E725-CE43-44EB-A712-6F2E1FD7C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F51E725-CE43-44EB-A712-6F2E1FD7C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0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E725-CE43-44EB-A712-6F2E1FD7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E725-CE43-44EB-A712-6F2E1FD7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E725-CE43-44EB-A712-6F2E1FD7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E725-CE43-44EB-A712-6F2E1FD7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3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E725-CE43-44EB-A712-6F2E1FD7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44CF775-CA83-4CDF-B35C-3EB55421439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" y="5867400"/>
            <a:ext cx="12204055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3"/>
            <a:ext cx="10972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3203"/>
            <a:ext cx="6096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F51E725-CE43-44EB-A712-6F2E1FD7CE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60B1D-D292-4F40-B0B3-9E309ABC4A5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09" y="6309970"/>
            <a:ext cx="4162055" cy="51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5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B9A87A1-D64B-438E-A345-11A3492D2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63196"/>
              </p:ext>
            </p:extLst>
          </p:nvPr>
        </p:nvGraphicFramePr>
        <p:xfrm>
          <a:off x="1460614" y="1455420"/>
          <a:ext cx="9144000" cy="385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CAACC-46A5-480D-AB3F-71BFC870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F51E725-CE43-44EB-A712-6F2E1FD7CE9D}" type="slidenum">
              <a:rPr lang="en-US">
                <a:solidFill>
                  <a:srgbClr val="32B6ED">
                    <a:lumMod val="60000"/>
                    <a:lumOff val="40000"/>
                  </a:srgbClr>
                </a:solidFill>
                <a:latin typeface="Calibri"/>
              </a:rPr>
              <a:pPr defTabSz="685800">
                <a:defRPr/>
              </a:pPr>
              <a:t>1</a:t>
            </a:fld>
            <a:endParaRPr lang="en-US">
              <a:solidFill>
                <a:srgbClr val="32B6E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E9233-8046-4874-ABC3-65869FA2CD25}"/>
              </a:ext>
            </a:extLst>
          </p:cNvPr>
          <p:cNvSpPr txBox="1"/>
          <p:nvPr/>
        </p:nvSpPr>
        <p:spPr>
          <a:xfrm rot="10800000" flipH="1" flipV="1">
            <a:off x="1135380" y="5907383"/>
            <a:ext cx="681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00" dirty="0">
                <a:solidFill>
                  <a:srgbClr val="F9F9F9">
                    <a:lumMod val="50000"/>
                  </a:srgbClr>
                </a:solidFill>
                <a:latin typeface="Calibri"/>
              </a:rPr>
              <a:t>Source:  ISIS, MESS, country reports to FPL-IM/PAHO., and Measles Epidemiological Alert. PAHO. </a:t>
            </a:r>
          </a:p>
          <a:p>
            <a:pPr defTabSz="685800">
              <a:defRPr/>
            </a:pPr>
            <a:r>
              <a:rPr lang="en-US" sz="1200" dirty="0">
                <a:solidFill>
                  <a:srgbClr val="F9F9F9">
                    <a:lumMod val="50000"/>
                  </a:srgbClr>
                </a:solidFill>
                <a:latin typeface="Calibri"/>
              </a:rPr>
              <a:t>*Data as of  February 20 of 2020. Rate is estimated by million population.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1C0D2E-0B82-4746-A3C9-49FE9160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0" y="411606"/>
            <a:ext cx="9921240" cy="69293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Distribution of </a:t>
            </a:r>
            <a:r>
              <a:rPr lang="en-US" sz="2400" dirty="0">
                <a:solidFill>
                  <a:schemeClr val="accent6"/>
                </a:solidFill>
              </a:rPr>
              <a:t>confirmed measles cases and regional incidence rate</a:t>
            </a:r>
            <a:br>
              <a:rPr lang="en-US" sz="2400" dirty="0">
                <a:solidFill>
                  <a:schemeClr val="accent6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in the post-elimination era, 2003-2019*</a:t>
            </a:r>
            <a:endParaRPr lang="en-US" sz="1600" dirty="0">
              <a:solidFill>
                <a:srgbClr val="FF99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2221FB-B6A7-4423-918C-D7E6A0827A5F}"/>
              </a:ext>
            </a:extLst>
          </p:cNvPr>
          <p:cNvCxnSpPr>
            <a:cxnSpLocks/>
          </p:cNvCxnSpPr>
          <p:nvPr/>
        </p:nvCxnSpPr>
        <p:spPr>
          <a:xfrm>
            <a:off x="8458200" y="2849880"/>
            <a:ext cx="0" cy="5966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F0340C2-A7DD-41A8-92B4-C5B64769D2F7}"/>
              </a:ext>
            </a:extLst>
          </p:cNvPr>
          <p:cNvSpPr/>
          <p:nvPr/>
        </p:nvSpPr>
        <p:spPr>
          <a:xfrm>
            <a:off x="7439890" y="2028811"/>
            <a:ext cx="1666009" cy="70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000" dirty="0">
                <a:solidFill>
                  <a:srgbClr val="F2F8FB"/>
                </a:solidFill>
                <a:latin typeface="Calibri"/>
              </a:rPr>
              <a:t>Region of The Americas verified as free of measles</a:t>
            </a:r>
          </a:p>
        </p:txBody>
      </p:sp>
    </p:spTree>
    <p:extLst>
      <p:ext uri="{BB962C8B-B14F-4D97-AF65-F5344CB8AC3E}">
        <p14:creationId xmlns:p14="http://schemas.microsoft.com/office/powerpoint/2010/main" val="12744915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2_English Theme">
  <a:themeElements>
    <a:clrScheme name="Custom 1">
      <a:dk1>
        <a:srgbClr val="337AB7"/>
      </a:dk1>
      <a:lt1>
        <a:srgbClr val="F2F8FB"/>
      </a:lt1>
      <a:dk2>
        <a:srgbClr val="32B6ED"/>
      </a:dk2>
      <a:lt2>
        <a:srgbClr val="F9F9F9"/>
      </a:lt2>
      <a:accent1>
        <a:srgbClr val="337AB7"/>
      </a:accent1>
      <a:accent2>
        <a:srgbClr val="32B6ED"/>
      </a:accent2>
      <a:accent3>
        <a:srgbClr val="FFC000"/>
      </a:accent3>
      <a:accent4>
        <a:srgbClr val="FF4343"/>
      </a:accent4>
      <a:accent5>
        <a:srgbClr val="00B451"/>
      </a:accent5>
      <a:accent6>
        <a:srgbClr val="E36C09"/>
      </a:accent6>
      <a:hlink>
        <a:srgbClr val="337AB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6CA7676B86F74E856844E3FCBB414E" ma:contentTypeVersion="17" ma:contentTypeDescription="Create a new document." ma:contentTypeScope="" ma:versionID="55d92156c0fde363ab54eddd9ce4f8d8">
  <xsd:schema xmlns:xsd="http://www.w3.org/2001/XMLSchema" xmlns:xs="http://www.w3.org/2001/XMLSchema" xmlns:p="http://schemas.microsoft.com/office/2006/metadata/properties" xmlns:ns2="57afcdac-b810-49c0-af1e-015628e7eb43" xmlns:ns3="73d0ba8d-d766-4bf6-bcf0-d2eb81301a02" targetNamespace="http://schemas.microsoft.com/office/2006/metadata/properties" ma:root="true" ma:fieldsID="c8cb6bde59da07c8a0c660ca68075763" ns2:_="" ns3:_="">
    <xsd:import namespace="57afcdac-b810-49c0-af1e-015628e7eb43"/>
    <xsd:import namespace="73d0ba8d-d766-4bf6-bcf0-d2eb8130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fcdac-b810-49c0-af1e-015628e7e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45AF74-E668-4647-8339-161E824F2E7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27630D-EF8F-4E21-8434-2E701E16DC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1872EC-A447-410D-966E-F2932E6450A2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101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2_English Theme</vt:lpstr>
      <vt:lpstr>Distribution of confirmed measles cases and regional incidence rate  in the post-elimination era, 2003-2019*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 of confirmed measles cases and regional incidence rate in the pos-elimination era, 2003-2019*</dc:title>
  <dc:creator>Bravo, Ms. Pamela (WDC)</dc:creator>
  <cp:lastModifiedBy>Pacis, Ms. Carmelita Lucia (WDC)</cp:lastModifiedBy>
  <cp:revision>7</cp:revision>
  <dcterms:created xsi:type="dcterms:W3CDTF">2020-02-20T22:01:45Z</dcterms:created>
  <dcterms:modified xsi:type="dcterms:W3CDTF">2020-02-25T04:40:08Z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0x010100756CA7676B86F74E856844E3FCBB414E</vt:lpwstr>
  </property>
</Properties>
</file>