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4" d="100"/>
          <a:sy n="94" d="100"/>
        </p:scale>
        <p:origin x="60"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cis, Ms. Carmelita Lucia (WDC)" userId="3a82a00c-0fdb-49a5-b690-a2cf7ebb45f6" providerId="ADAL" clId="{E0253975-FEF7-45A1-A791-FC821F0C9218}"/>
    <pc:docChg chg="delSld">
      <pc:chgData name="Pacis, Ms. Carmelita Lucia (WDC)" userId="3a82a00c-0fdb-49a5-b690-a2cf7ebb45f6" providerId="ADAL" clId="{E0253975-FEF7-45A1-A791-FC821F0C9218}" dt="2020-03-09T19:17:17.052" v="0" actId="47"/>
      <pc:docMkLst>
        <pc:docMk/>
      </pc:docMkLst>
      <pc:sldChg chg="del">
        <pc:chgData name="Pacis, Ms. Carmelita Lucia (WDC)" userId="3a82a00c-0fdb-49a5-b690-a2cf7ebb45f6" providerId="ADAL" clId="{E0253975-FEF7-45A1-A791-FC821F0C9218}" dt="2020-03-09T19:17:17.052" v="0" actId="47"/>
        <pc:sldMkLst>
          <pc:docMk/>
          <pc:sldMk cId="288825075" sldId="256"/>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Sheet1!$A$8</c:f>
              <c:strCache>
                <c:ptCount val="1"/>
                <c:pt idx="0">
                  <c:v>Cases </c:v>
                </c:pt>
              </c:strCache>
            </c:strRef>
          </c:tx>
          <c:spPr>
            <a:solidFill>
              <a:schemeClr val="accent1"/>
            </a:solidFill>
            <a:ln>
              <a:noFill/>
            </a:ln>
            <a:effectLst/>
          </c:spPr>
          <c:invertIfNegative val="0"/>
          <c:cat>
            <c:strRef>
              <c:f>Sheet1!$B$7:$K$7</c:f>
              <c:strCache>
                <c:ptCount val="10"/>
                <c:pt idx="0">
                  <c:v>&lt; 1 Y</c:v>
                </c:pt>
                <c:pt idx="1">
                  <c:v>1 Y</c:v>
                </c:pt>
                <c:pt idx="2">
                  <c:v>2-4 Y</c:v>
                </c:pt>
                <c:pt idx="3">
                  <c:v>5-9 Y</c:v>
                </c:pt>
                <c:pt idx="4">
                  <c:v>10-14 Y</c:v>
                </c:pt>
                <c:pt idx="5">
                  <c:v>15-19 Y</c:v>
                </c:pt>
                <c:pt idx="6">
                  <c:v>20-24 Y</c:v>
                </c:pt>
                <c:pt idx="7">
                  <c:v>25-34 Y</c:v>
                </c:pt>
                <c:pt idx="8">
                  <c:v>35-44 Y</c:v>
                </c:pt>
                <c:pt idx="9">
                  <c:v>&gt;45 Y</c:v>
                </c:pt>
              </c:strCache>
            </c:strRef>
          </c:cat>
          <c:val>
            <c:numRef>
              <c:f>Sheet1!$B$8:$K$8</c:f>
              <c:numCache>
                <c:formatCode>General</c:formatCode>
                <c:ptCount val="10"/>
                <c:pt idx="0">
                  <c:v>34</c:v>
                </c:pt>
                <c:pt idx="1">
                  <c:v>16</c:v>
                </c:pt>
                <c:pt idx="2">
                  <c:v>19</c:v>
                </c:pt>
                <c:pt idx="3">
                  <c:v>9</c:v>
                </c:pt>
                <c:pt idx="4">
                  <c:v>13</c:v>
                </c:pt>
                <c:pt idx="5">
                  <c:v>9</c:v>
                </c:pt>
                <c:pt idx="6">
                  <c:v>8</c:v>
                </c:pt>
                <c:pt idx="7">
                  <c:v>19</c:v>
                </c:pt>
                <c:pt idx="8">
                  <c:v>10</c:v>
                </c:pt>
                <c:pt idx="9">
                  <c:v>7</c:v>
                </c:pt>
              </c:numCache>
            </c:numRef>
          </c:val>
          <c:extLst>
            <c:ext xmlns:c16="http://schemas.microsoft.com/office/drawing/2014/chart" uri="{C3380CC4-5D6E-409C-BE32-E72D297353CC}">
              <c16:uniqueId val="{00000000-13F2-4188-913D-4E3566A81F3F}"/>
            </c:ext>
          </c:extLst>
        </c:ser>
        <c:dLbls>
          <c:showLegendKey val="0"/>
          <c:showVal val="0"/>
          <c:showCatName val="0"/>
          <c:showSerName val="0"/>
          <c:showPercent val="0"/>
          <c:showBubbleSize val="0"/>
        </c:dLbls>
        <c:gapWidth val="219"/>
        <c:overlap val="-27"/>
        <c:axId val="1816587999"/>
        <c:axId val="1834146479"/>
      </c:barChart>
      <c:lineChart>
        <c:grouping val="stacked"/>
        <c:varyColors val="0"/>
        <c:ser>
          <c:idx val="1"/>
          <c:order val="1"/>
          <c:tx>
            <c:strRef>
              <c:f>Sheet1!$A$9</c:f>
              <c:strCache>
                <c:ptCount val="1"/>
                <c:pt idx="0">
                  <c:v>Rate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Sheet1!$B$7:$K$7</c:f>
              <c:strCache>
                <c:ptCount val="10"/>
                <c:pt idx="0">
                  <c:v>&lt; 1 Y</c:v>
                </c:pt>
                <c:pt idx="1">
                  <c:v>1 Y</c:v>
                </c:pt>
                <c:pt idx="2">
                  <c:v>2-4 Y</c:v>
                </c:pt>
                <c:pt idx="3">
                  <c:v>5-9 Y</c:v>
                </c:pt>
                <c:pt idx="4">
                  <c:v>10-14 Y</c:v>
                </c:pt>
                <c:pt idx="5">
                  <c:v>15-19 Y</c:v>
                </c:pt>
                <c:pt idx="6">
                  <c:v>20-24 Y</c:v>
                </c:pt>
                <c:pt idx="7">
                  <c:v>25-34 Y</c:v>
                </c:pt>
                <c:pt idx="8">
                  <c:v>35-44 Y</c:v>
                </c:pt>
                <c:pt idx="9">
                  <c:v>&gt;45 Y</c:v>
                </c:pt>
              </c:strCache>
            </c:strRef>
          </c:cat>
          <c:val>
            <c:numRef>
              <c:f>Sheet1!$B$9:$K$9</c:f>
              <c:numCache>
                <c:formatCode>General</c:formatCode>
                <c:ptCount val="10"/>
                <c:pt idx="0">
                  <c:v>4.59</c:v>
                </c:pt>
                <c:pt idx="1">
                  <c:v>2.15</c:v>
                </c:pt>
                <c:pt idx="2">
                  <c:v>0.85</c:v>
                </c:pt>
                <c:pt idx="3">
                  <c:v>0.24</c:v>
                </c:pt>
                <c:pt idx="4">
                  <c:v>0.37</c:v>
                </c:pt>
                <c:pt idx="5">
                  <c:v>0.26</c:v>
                </c:pt>
                <c:pt idx="6">
                  <c:v>0.23</c:v>
                </c:pt>
                <c:pt idx="7">
                  <c:v>0.28000000000000003</c:v>
                </c:pt>
                <c:pt idx="8">
                  <c:v>0.16</c:v>
                </c:pt>
                <c:pt idx="9">
                  <c:v>0.08</c:v>
                </c:pt>
              </c:numCache>
            </c:numRef>
          </c:val>
          <c:smooth val="0"/>
          <c:extLst>
            <c:ext xmlns:c16="http://schemas.microsoft.com/office/drawing/2014/chart" uri="{C3380CC4-5D6E-409C-BE32-E72D297353CC}">
              <c16:uniqueId val="{00000001-13F2-4188-913D-4E3566A81F3F}"/>
            </c:ext>
          </c:extLst>
        </c:ser>
        <c:dLbls>
          <c:showLegendKey val="0"/>
          <c:showVal val="0"/>
          <c:showCatName val="0"/>
          <c:showSerName val="0"/>
          <c:showPercent val="0"/>
          <c:showBubbleSize val="0"/>
        </c:dLbls>
        <c:marker val="1"/>
        <c:smooth val="0"/>
        <c:axId val="1821216991"/>
        <c:axId val="1834148143"/>
      </c:lineChart>
      <c:catAx>
        <c:axId val="1816587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34146479"/>
        <c:crosses val="autoZero"/>
        <c:auto val="1"/>
        <c:lblAlgn val="ctr"/>
        <c:lblOffset val="100"/>
        <c:noMultiLvlLbl val="0"/>
      </c:catAx>
      <c:valAx>
        <c:axId val="18341464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6587999"/>
        <c:crosses val="autoZero"/>
        <c:crossBetween val="between"/>
      </c:valAx>
      <c:valAx>
        <c:axId val="1834148143"/>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1216991"/>
        <c:crosses val="max"/>
        <c:crossBetween val="between"/>
        <c:majorUnit val="1"/>
      </c:valAx>
      <c:catAx>
        <c:axId val="1821216991"/>
        <c:scaling>
          <c:orientation val="minMax"/>
        </c:scaling>
        <c:delete val="1"/>
        <c:axPos val="b"/>
        <c:numFmt formatCode="General" sourceLinked="1"/>
        <c:majorTickMark val="out"/>
        <c:minorTickMark val="none"/>
        <c:tickLblPos val="nextTo"/>
        <c:crossAx val="183414814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B39A0-7FFB-4B42-8B4E-9B0A990E1F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14AE4F-FD26-4A4E-B788-80E09CD652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346B74-5B55-4EEA-B21D-051496078FF9}"/>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5" name="Footer Placeholder 4">
            <a:extLst>
              <a:ext uri="{FF2B5EF4-FFF2-40B4-BE49-F238E27FC236}">
                <a16:creationId xmlns:a16="http://schemas.microsoft.com/office/drawing/2014/main" id="{79720D87-3ED1-4A16-BF6D-3070D43C61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76AABE-125E-4BDE-BB80-4A484068FC8E}"/>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194480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1A9C9-E4C5-46EB-89CA-7A0D0B6416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4094AD-8F9F-42FD-8643-DE37EABF4A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697BBF-C472-48C5-9A21-11A2DF23DF86}"/>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5" name="Footer Placeholder 4">
            <a:extLst>
              <a:ext uri="{FF2B5EF4-FFF2-40B4-BE49-F238E27FC236}">
                <a16:creationId xmlns:a16="http://schemas.microsoft.com/office/drawing/2014/main" id="{B0C72F49-8F81-4075-9F1A-DB7DAC6F4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06F7D-4669-4F7E-AFF4-5757AB46E298}"/>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4147918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A5B59A-5A46-4CCD-8B84-C033897B21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905D52-420F-4F81-B090-E730011A38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4708ED-7B49-4B3A-913C-3610EDC75F13}"/>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5" name="Footer Placeholder 4">
            <a:extLst>
              <a:ext uri="{FF2B5EF4-FFF2-40B4-BE49-F238E27FC236}">
                <a16:creationId xmlns:a16="http://schemas.microsoft.com/office/drawing/2014/main" id="{2002C451-1A60-473E-B0E8-8035661947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B23DDF-C538-4C0A-8CDE-66FADE9C9D45}"/>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2621605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EBCA-D1C8-4E0B-8020-A721053EC7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3A158E-7850-4787-B28A-6DD48F70FD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79678-FA86-4F66-9EE4-E09FCFDC665F}"/>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5" name="Footer Placeholder 4">
            <a:extLst>
              <a:ext uri="{FF2B5EF4-FFF2-40B4-BE49-F238E27FC236}">
                <a16:creationId xmlns:a16="http://schemas.microsoft.com/office/drawing/2014/main" id="{2E78175B-36B0-49D5-BC5F-7E5726154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9C534D-B7A8-4453-A0EF-80CF94031CC0}"/>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1618114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81FA3-1954-46A1-B300-1FB6224554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81BAE7-3562-487D-A6BD-5649A7AE60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12CC50-1E16-47DC-BFDD-75B6DFE7BD84}"/>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5" name="Footer Placeholder 4">
            <a:extLst>
              <a:ext uri="{FF2B5EF4-FFF2-40B4-BE49-F238E27FC236}">
                <a16:creationId xmlns:a16="http://schemas.microsoft.com/office/drawing/2014/main" id="{4A365AC5-CF6B-45C0-BCB7-2C55F2FB2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0B7F64-B3AA-403B-8EFE-49F7D3C69B3D}"/>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3746694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03054-435D-40AE-A215-3F9739C0B6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ECE125-C3BB-463F-9802-F6618B359C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78B66B-217A-416D-AF75-61625AA598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88BEF8-70A7-488D-8837-E20D84CEE972}"/>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6" name="Footer Placeholder 5">
            <a:extLst>
              <a:ext uri="{FF2B5EF4-FFF2-40B4-BE49-F238E27FC236}">
                <a16:creationId xmlns:a16="http://schemas.microsoft.com/office/drawing/2014/main" id="{E212AD4D-EDC1-4853-94B0-915CFCFF11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597410-61C9-4A42-96E8-7EBBE8251F2A}"/>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4197577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6FCC9-FD19-4BCD-AE44-8407E4FE42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B4DA98-6A30-4FA7-9A4A-29F7215D9D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F7A214-A3BA-4B63-9704-B29E425506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BA3CF5-618D-4630-B6AD-25D36311E8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1A0930-6786-43BD-AC91-70BD3299DF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984180-5D48-4385-AC69-222A753396EA}"/>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8" name="Footer Placeholder 7">
            <a:extLst>
              <a:ext uri="{FF2B5EF4-FFF2-40B4-BE49-F238E27FC236}">
                <a16:creationId xmlns:a16="http://schemas.microsoft.com/office/drawing/2014/main" id="{3C658E9C-2EEB-4C94-82CF-7B285A9AA6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5B9AD4-4DD5-440D-B02B-2279D424A12C}"/>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156667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0941-893E-4433-BBC6-99FC6EDA15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3C7281-83E8-47E0-A38D-97098CC5FDDF}"/>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4" name="Footer Placeholder 3">
            <a:extLst>
              <a:ext uri="{FF2B5EF4-FFF2-40B4-BE49-F238E27FC236}">
                <a16:creationId xmlns:a16="http://schemas.microsoft.com/office/drawing/2014/main" id="{D023E8A9-C95A-406E-9749-7E363E529A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9E6E2C-2695-4FE5-B1A2-ADCCA9667001}"/>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73337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2CD82A-0AFE-450D-BA45-83566997EA6D}"/>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3" name="Footer Placeholder 2">
            <a:extLst>
              <a:ext uri="{FF2B5EF4-FFF2-40B4-BE49-F238E27FC236}">
                <a16:creationId xmlns:a16="http://schemas.microsoft.com/office/drawing/2014/main" id="{7640B601-BADC-4FEB-8782-F591947023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E82E5E-9DA9-4678-928B-AD5AAFADC8BE}"/>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588019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37CCD-AA85-405E-8460-062208F7EA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65BCDC-9191-4EBD-B5EB-C972897128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55BDBF-38C9-47E3-8C95-7479F18D2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54320F-9692-4E10-B3D6-BBFB757ED836}"/>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6" name="Footer Placeholder 5">
            <a:extLst>
              <a:ext uri="{FF2B5EF4-FFF2-40B4-BE49-F238E27FC236}">
                <a16:creationId xmlns:a16="http://schemas.microsoft.com/office/drawing/2014/main" id="{E93B1F27-8376-4A26-B1AB-C9CE0EA624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752C19-DA52-4D9D-9C0D-E499D8813608}"/>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92350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3BA5-790A-4B8F-BE7A-95263A7D55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1BB97C-E7EB-4C05-8996-DDB1B432B3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BF5704-B226-4D77-8B71-DE26D008D6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687D65-C0DD-45ED-90A4-4F92106FD26D}"/>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6" name="Footer Placeholder 5">
            <a:extLst>
              <a:ext uri="{FF2B5EF4-FFF2-40B4-BE49-F238E27FC236}">
                <a16:creationId xmlns:a16="http://schemas.microsoft.com/office/drawing/2014/main" id="{309A3E8F-6BA4-4467-AE90-5C2D85530F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2EA8B6-D7E1-4FA8-AADA-DF049F5C3F5E}"/>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3590277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24128A-F753-44FC-ADC5-808A147B85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A2EA6E-7A18-4860-B349-2C1B157399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24B5D2-23CC-49C7-A80E-19175292BE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31A458-735A-4A84-82C9-6E22FA249B74}" type="datetimeFigureOut">
              <a:rPr lang="en-US" smtClean="0"/>
              <a:t>3/9/2020</a:t>
            </a:fld>
            <a:endParaRPr lang="en-US"/>
          </a:p>
        </p:txBody>
      </p:sp>
      <p:sp>
        <p:nvSpPr>
          <p:cNvPr id="5" name="Footer Placeholder 4">
            <a:extLst>
              <a:ext uri="{FF2B5EF4-FFF2-40B4-BE49-F238E27FC236}">
                <a16:creationId xmlns:a16="http://schemas.microsoft.com/office/drawing/2014/main" id="{B2047B9A-D746-4BF7-8BD5-500AC0F77F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0993A6-3ED6-4271-8ED2-78B16C8D96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2B86C-543D-4688-A377-4D7CB2FB0820}" type="slidenum">
              <a:rPr lang="en-US" smtClean="0"/>
              <a:t>‹#›</a:t>
            </a:fld>
            <a:endParaRPr lang="en-US"/>
          </a:p>
        </p:txBody>
      </p:sp>
    </p:spTree>
    <p:extLst>
      <p:ext uri="{BB962C8B-B14F-4D97-AF65-F5344CB8AC3E}">
        <p14:creationId xmlns:p14="http://schemas.microsoft.com/office/powerpoint/2010/main" val="1141585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s://www.argentina.gob.ar/sites/default/files/biv_487.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F305E-D2EE-485F-AA98-E20D0A8659F1}"/>
              </a:ext>
            </a:extLst>
          </p:cNvPr>
          <p:cNvSpPr>
            <a:spLocks noGrp="1"/>
          </p:cNvSpPr>
          <p:nvPr>
            <p:ph type="ctrTitle"/>
          </p:nvPr>
        </p:nvSpPr>
        <p:spPr>
          <a:xfrm>
            <a:off x="292914" y="182033"/>
            <a:ext cx="11007057" cy="932688"/>
          </a:xfrm>
        </p:spPr>
        <p:txBody>
          <a:bodyPr>
            <a:normAutofit/>
          </a:bodyPr>
          <a:lstStyle/>
          <a:p>
            <a:pPr algn="l"/>
            <a:r>
              <a:rPr lang="en-US" sz="3000" b="1" dirty="0">
                <a:latin typeface="Palatino Linotype" panose="02040502050505030304" pitchFamily="18" charset="0"/>
              </a:rPr>
              <a:t>Distribution of confirmed measles cases and incidence rate per 100,000 population according to age groups, 2019-2020*</a:t>
            </a:r>
          </a:p>
        </p:txBody>
      </p:sp>
      <p:sp>
        <p:nvSpPr>
          <p:cNvPr id="5" name="TextBox 4">
            <a:extLst>
              <a:ext uri="{FF2B5EF4-FFF2-40B4-BE49-F238E27FC236}">
                <a16:creationId xmlns:a16="http://schemas.microsoft.com/office/drawing/2014/main" id="{42C9576B-1C85-477A-8B2C-66316F1F22AC}"/>
              </a:ext>
            </a:extLst>
          </p:cNvPr>
          <p:cNvSpPr txBox="1"/>
          <p:nvPr/>
        </p:nvSpPr>
        <p:spPr>
          <a:xfrm>
            <a:off x="370140" y="6241934"/>
            <a:ext cx="3971161" cy="246221"/>
          </a:xfrm>
          <a:prstGeom prst="rect">
            <a:avLst/>
          </a:prstGeom>
          <a:noFill/>
        </p:spPr>
        <p:txBody>
          <a:bodyPr wrap="square" rtlCol="0">
            <a:spAutoFit/>
          </a:bodyPr>
          <a:lstStyle/>
          <a:p>
            <a:r>
              <a:rPr lang="en-US" sz="1000" dirty="0"/>
              <a:t>*Data reported between EW 35 of 2019 and EW 8 2020. </a:t>
            </a:r>
          </a:p>
        </p:txBody>
      </p:sp>
      <p:sp>
        <p:nvSpPr>
          <p:cNvPr id="6" name="TextBox 5">
            <a:extLst>
              <a:ext uri="{FF2B5EF4-FFF2-40B4-BE49-F238E27FC236}">
                <a16:creationId xmlns:a16="http://schemas.microsoft.com/office/drawing/2014/main" id="{C9765839-8599-4DEE-8AEE-05C2387EC2F7}"/>
              </a:ext>
            </a:extLst>
          </p:cNvPr>
          <p:cNvSpPr txBox="1"/>
          <p:nvPr/>
        </p:nvSpPr>
        <p:spPr>
          <a:xfrm>
            <a:off x="29898" y="2967335"/>
            <a:ext cx="346249" cy="923330"/>
          </a:xfrm>
          <a:prstGeom prst="rect">
            <a:avLst/>
          </a:prstGeom>
          <a:noFill/>
        </p:spPr>
        <p:txBody>
          <a:bodyPr vert="vert270" wrap="square" rtlCol="0">
            <a:spAutoFit/>
          </a:bodyPr>
          <a:lstStyle/>
          <a:p>
            <a:pPr algn="ctr"/>
            <a:r>
              <a:rPr lang="es-419" sz="1050" dirty="0"/>
              <a:t>Cases</a:t>
            </a:r>
          </a:p>
        </p:txBody>
      </p:sp>
      <p:sp>
        <p:nvSpPr>
          <p:cNvPr id="12" name="TextBox 11">
            <a:extLst>
              <a:ext uri="{FF2B5EF4-FFF2-40B4-BE49-F238E27FC236}">
                <a16:creationId xmlns:a16="http://schemas.microsoft.com/office/drawing/2014/main" id="{AEC9407E-3BA5-44F1-90CE-1A4A24CA0461}"/>
              </a:ext>
            </a:extLst>
          </p:cNvPr>
          <p:cNvSpPr txBox="1"/>
          <p:nvPr/>
        </p:nvSpPr>
        <p:spPr>
          <a:xfrm>
            <a:off x="7839104" y="2555575"/>
            <a:ext cx="346249" cy="1428067"/>
          </a:xfrm>
          <a:prstGeom prst="rect">
            <a:avLst/>
          </a:prstGeom>
          <a:noFill/>
        </p:spPr>
        <p:txBody>
          <a:bodyPr vert="vert270" wrap="square" rtlCol="0">
            <a:spAutoFit/>
          </a:bodyPr>
          <a:lstStyle/>
          <a:p>
            <a:pPr algn="ctr"/>
            <a:r>
              <a:rPr lang="en-US" sz="1050" dirty="0"/>
              <a:t>Incidence rate</a:t>
            </a:r>
          </a:p>
        </p:txBody>
      </p:sp>
      <p:sp>
        <p:nvSpPr>
          <p:cNvPr id="10" name="TextBox 9">
            <a:extLst>
              <a:ext uri="{FF2B5EF4-FFF2-40B4-BE49-F238E27FC236}">
                <a16:creationId xmlns:a16="http://schemas.microsoft.com/office/drawing/2014/main" id="{4DF462B2-5767-42E8-8B44-84E5B8A3200B}"/>
              </a:ext>
            </a:extLst>
          </p:cNvPr>
          <p:cNvSpPr txBox="1"/>
          <p:nvPr/>
        </p:nvSpPr>
        <p:spPr>
          <a:xfrm>
            <a:off x="8247131" y="1166767"/>
            <a:ext cx="3818649" cy="5509200"/>
          </a:xfrm>
          <a:prstGeom prst="rect">
            <a:avLst/>
          </a:prstGeom>
          <a:noFill/>
        </p:spPr>
        <p:txBody>
          <a:bodyPr wrap="square" rtlCol="0">
            <a:spAutoFit/>
          </a:bodyPr>
          <a:lstStyle/>
          <a:p>
            <a:pPr>
              <a:spcBef>
                <a:spcPts val="600"/>
              </a:spcBef>
            </a:pPr>
            <a:r>
              <a:rPr lang="en-US" dirty="0"/>
              <a:t>In 2019, Argentina confirmed 111 measles cases. The current outbreak began on epidemiological week (EW) 35 of 2019, and 144 cases were confirmed as of 15 February 2020. Six of the 144 cases had travel history to Brazil and the United States; while the source of infection in the remaining 138 cases was not identified. Genotype is D8, lineage </a:t>
            </a:r>
            <a:r>
              <a:rPr lang="en-US" i="1" dirty="0"/>
              <a:t>MVs/</a:t>
            </a:r>
            <a:r>
              <a:rPr lang="en-US" i="1" dirty="0" err="1"/>
              <a:t>Gir</a:t>
            </a:r>
            <a:r>
              <a:rPr lang="en-US" i="1" dirty="0"/>
              <a:t> </a:t>
            </a:r>
            <a:r>
              <a:rPr lang="en-US" i="1" dirty="0" err="1"/>
              <a:t>Somnath.IND</a:t>
            </a:r>
            <a:r>
              <a:rPr lang="en-US" i="1" dirty="0"/>
              <a:t>/42.16</a:t>
            </a:r>
          </a:p>
          <a:p>
            <a:pPr>
              <a:spcBef>
                <a:spcPts val="600"/>
              </a:spcBef>
            </a:pPr>
            <a:endParaRPr lang="en-US" dirty="0"/>
          </a:p>
          <a:p>
            <a:pPr>
              <a:spcBef>
                <a:spcPts val="600"/>
              </a:spcBef>
            </a:pPr>
            <a:r>
              <a:rPr lang="en-US" dirty="0"/>
              <a:t>The most affected groups are children aged &lt;1 year old and 1 to 4 years old (incidence rates of 4.59 and 2.15 per 100 population, respectively). However, a significant number of cases were confirmed </a:t>
            </a:r>
            <a:r>
              <a:rPr lang="en-US"/>
              <a:t>among adults </a:t>
            </a:r>
            <a:r>
              <a:rPr lang="en-US" dirty="0"/>
              <a:t>older than 20 years (31%).</a:t>
            </a:r>
            <a:endParaRPr lang="es-419" dirty="0"/>
          </a:p>
        </p:txBody>
      </p:sp>
      <p:sp>
        <p:nvSpPr>
          <p:cNvPr id="16" name="TextBox 15">
            <a:extLst>
              <a:ext uri="{FF2B5EF4-FFF2-40B4-BE49-F238E27FC236}">
                <a16:creationId xmlns:a16="http://schemas.microsoft.com/office/drawing/2014/main" id="{4E939BED-95E6-4E5D-B7D3-509696E2860A}"/>
              </a:ext>
            </a:extLst>
          </p:cNvPr>
          <p:cNvSpPr txBox="1"/>
          <p:nvPr/>
        </p:nvSpPr>
        <p:spPr>
          <a:xfrm>
            <a:off x="2443805" y="5634462"/>
            <a:ext cx="4152551" cy="553998"/>
          </a:xfrm>
          <a:prstGeom prst="rect">
            <a:avLst/>
          </a:prstGeom>
          <a:noFill/>
        </p:spPr>
        <p:txBody>
          <a:bodyPr wrap="square" rtlCol="0">
            <a:spAutoFit/>
          </a:bodyPr>
          <a:lstStyle/>
          <a:p>
            <a:pPr algn="ctr"/>
            <a:r>
              <a:rPr lang="en-US" sz="1000" dirty="0"/>
              <a:t>Source: Surveillance Bulletin No. 487, Ministry of Health of Argentina</a:t>
            </a:r>
          </a:p>
          <a:p>
            <a:pPr algn="ctr"/>
            <a:r>
              <a:rPr lang="en-US" sz="1000" dirty="0">
                <a:hlinkClick r:id="rId2"/>
              </a:rPr>
              <a:t>https://www.argentina.gob.ar/sites/default/files/biv_487.pdf</a:t>
            </a:r>
            <a:endParaRPr lang="en-US" sz="1000" dirty="0"/>
          </a:p>
          <a:p>
            <a:endParaRPr lang="en-US" sz="1000" dirty="0"/>
          </a:p>
        </p:txBody>
      </p:sp>
      <p:graphicFrame>
        <p:nvGraphicFramePr>
          <p:cNvPr id="11" name="Chart 10">
            <a:extLst>
              <a:ext uri="{FF2B5EF4-FFF2-40B4-BE49-F238E27FC236}">
                <a16:creationId xmlns:a16="http://schemas.microsoft.com/office/drawing/2014/main" id="{B8979D0C-C16B-4389-A5EA-6AC13B3A9B79}"/>
              </a:ext>
            </a:extLst>
          </p:cNvPr>
          <p:cNvGraphicFramePr>
            <a:graphicFrameLocks/>
          </p:cNvGraphicFramePr>
          <p:nvPr>
            <p:extLst>
              <p:ext uri="{D42A27DB-BD31-4B8C-83A1-F6EECF244321}">
                <p14:modId xmlns:p14="http://schemas.microsoft.com/office/powerpoint/2010/main" val="4247667258"/>
              </p:ext>
            </p:extLst>
          </p:nvPr>
        </p:nvGraphicFramePr>
        <p:xfrm>
          <a:off x="370140" y="1552354"/>
          <a:ext cx="7468964" cy="408210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4165401-C4FB-4160-BF4D-F606FC22E397}"/>
              </a:ext>
            </a:extLst>
          </p:cNvPr>
          <p:cNvSpPr txBox="1"/>
          <p:nvPr/>
        </p:nvSpPr>
        <p:spPr>
          <a:xfrm>
            <a:off x="6185295" y="1896388"/>
            <a:ext cx="822121"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s-419" dirty="0"/>
              <a:t>N=144</a:t>
            </a:r>
          </a:p>
        </p:txBody>
      </p:sp>
    </p:spTree>
    <p:extLst>
      <p:ext uri="{BB962C8B-B14F-4D97-AF65-F5344CB8AC3E}">
        <p14:creationId xmlns:p14="http://schemas.microsoft.com/office/powerpoint/2010/main" val="1771191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6CA7676B86F74E856844E3FCBB414E" ma:contentTypeVersion="17" ma:contentTypeDescription="Create a new document." ma:contentTypeScope="" ma:versionID="55d92156c0fde363ab54eddd9ce4f8d8">
  <xsd:schema xmlns:xsd="http://www.w3.org/2001/XMLSchema" xmlns:xs="http://www.w3.org/2001/XMLSchema" xmlns:p="http://schemas.microsoft.com/office/2006/metadata/properties" xmlns:ns2="57afcdac-b810-49c0-af1e-015628e7eb43" xmlns:ns3="73d0ba8d-d766-4bf6-bcf0-d2eb81301a02" targetNamespace="http://schemas.microsoft.com/office/2006/metadata/properties" ma:root="true" ma:fieldsID="c8cb6bde59da07c8a0c660ca68075763" ns2:_="" ns3:_="">
    <xsd:import namespace="57afcdac-b810-49c0-af1e-015628e7eb43"/>
    <xsd:import namespace="73d0ba8d-d766-4bf6-bcf0-d2eb81301a0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afcdac-b810-49c0-af1e-015628e7eb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d0ba8d-d766-4bf6-bcf0-d2eb81301a0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471393-E8EF-475B-81FB-BC59768BE8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afcdac-b810-49c0-af1e-015628e7eb43"/>
    <ds:schemaRef ds:uri="73d0ba8d-d766-4bf6-bcf0-d2eb81301a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7DEBCE-D0B0-4F3E-B10B-CC1A03097837}">
  <ds:schemaRefs>
    <ds:schemaRef ds:uri="http://schemas.microsoft.com/sharepoint/v3/contenttype/forms"/>
  </ds:schemaRefs>
</ds:datastoreItem>
</file>

<file path=customXml/itemProps3.xml><?xml version="1.0" encoding="utf-8"?>
<ds:datastoreItem xmlns:ds="http://schemas.openxmlformats.org/officeDocument/2006/customXml" ds:itemID="{C6497707-41E6-49EF-AB6F-71F328E7D45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59</TotalTime>
  <Words>195</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Palatino Linotype</vt:lpstr>
      <vt:lpstr>Office Theme</vt:lpstr>
      <vt:lpstr>Distribution of confirmed measles cases and incidence rate per 100,000 population according to age groups, 2019-2020*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Distribución de casos confirmados de sarampión y tasa de incidencia por 100,000 habitantes según grupos de edad, 2019-2020*</dc:title>
  <dc:creator>Bravo, Ms. Pamela (WDC)</dc:creator>
  <cp:lastModifiedBy>Pacis, Ms. Carmelita Lucia (WDC)</cp:lastModifiedBy>
  <cp:revision>3</cp:revision>
  <dcterms:created xsi:type="dcterms:W3CDTF">2020-02-27T23:57:38Z</dcterms:created>
  <dcterms:modified xsi:type="dcterms:W3CDTF">2020-03-09T19:17:21Z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0x010100756CA7676B86F74E856844E3FCBB414E</vt:lpwstr>
  </property>
</Properties>
</file>