
<file path=[Content_Types].xml><?xml version="1.0" encoding="utf-8"?>
<Types xmlns="http://schemas.openxmlformats.org/package/2006/content-types">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94" d="100"/>
          <a:sy n="94" d="100"/>
        </p:scale>
        <p:origin x="72" y="2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cis, Ms. Carmelita Lucia (WDC)" userId="3a82a00c-0fdb-49a5-b690-a2cf7ebb45f6" providerId="ADAL" clId="{35F20871-C689-4124-8F3B-7D3DD35F102F}"/>
    <pc:docChg chg="delSld">
      <pc:chgData name="Pacis, Ms. Carmelita Lucia (WDC)" userId="3a82a00c-0fdb-49a5-b690-a2cf7ebb45f6" providerId="ADAL" clId="{35F20871-C689-4124-8F3B-7D3DD35F102F}" dt="2020-03-09T19:16:06.554" v="0" actId="47"/>
      <pc:docMkLst>
        <pc:docMk/>
      </pc:docMkLst>
      <pc:sldChg chg="del">
        <pc:chgData name="Pacis, Ms. Carmelita Lucia (WDC)" userId="3a82a00c-0fdb-49a5-b690-a2cf7ebb45f6" providerId="ADAL" clId="{35F20871-C689-4124-8F3B-7D3DD35F102F}" dt="2020-03-09T19:16:06.554" v="0" actId="47"/>
        <pc:sldMkLst>
          <pc:docMk/>
          <pc:sldMk cId="1771191529" sldId="257"/>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Sheet1!$A$2</c:f>
              <c:strCache>
                <c:ptCount val="1"/>
                <c:pt idx="0">
                  <c:v>Casos</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invertIfNegative val="0"/>
          <c:cat>
            <c:strRef>
              <c:f>Sheet1!$B$1:$K$1</c:f>
              <c:strCache>
                <c:ptCount val="10"/>
                <c:pt idx="0">
                  <c:v>&lt; 1 A</c:v>
                </c:pt>
                <c:pt idx="1">
                  <c:v>1 A</c:v>
                </c:pt>
                <c:pt idx="2">
                  <c:v>2-4 A</c:v>
                </c:pt>
                <c:pt idx="3">
                  <c:v>5-9 A</c:v>
                </c:pt>
                <c:pt idx="4">
                  <c:v>10-14 A</c:v>
                </c:pt>
                <c:pt idx="5">
                  <c:v>15-19 A</c:v>
                </c:pt>
                <c:pt idx="6">
                  <c:v>20-24 A</c:v>
                </c:pt>
                <c:pt idx="7">
                  <c:v>25-34 A</c:v>
                </c:pt>
                <c:pt idx="8">
                  <c:v>35-44 A</c:v>
                </c:pt>
                <c:pt idx="9">
                  <c:v>&gt;45 A</c:v>
                </c:pt>
              </c:strCache>
            </c:strRef>
          </c:cat>
          <c:val>
            <c:numRef>
              <c:f>Sheet1!$B$2:$K$2</c:f>
              <c:numCache>
                <c:formatCode>General</c:formatCode>
                <c:ptCount val="10"/>
                <c:pt idx="0">
                  <c:v>34</c:v>
                </c:pt>
                <c:pt idx="1">
                  <c:v>16</c:v>
                </c:pt>
                <c:pt idx="2">
                  <c:v>19</c:v>
                </c:pt>
                <c:pt idx="3">
                  <c:v>9</c:v>
                </c:pt>
                <c:pt idx="4">
                  <c:v>13</c:v>
                </c:pt>
                <c:pt idx="5">
                  <c:v>9</c:v>
                </c:pt>
                <c:pt idx="6">
                  <c:v>8</c:v>
                </c:pt>
                <c:pt idx="7">
                  <c:v>19</c:v>
                </c:pt>
                <c:pt idx="8">
                  <c:v>10</c:v>
                </c:pt>
                <c:pt idx="9">
                  <c:v>7</c:v>
                </c:pt>
              </c:numCache>
            </c:numRef>
          </c:val>
          <c:extLst>
            <c:ext xmlns:c16="http://schemas.microsoft.com/office/drawing/2014/chart" uri="{C3380CC4-5D6E-409C-BE32-E72D297353CC}">
              <c16:uniqueId val="{00000000-476B-47BF-837E-5A763D649BC6}"/>
            </c:ext>
          </c:extLst>
        </c:ser>
        <c:dLbls>
          <c:showLegendKey val="0"/>
          <c:showVal val="0"/>
          <c:showCatName val="0"/>
          <c:showSerName val="0"/>
          <c:showPercent val="0"/>
          <c:showBubbleSize val="0"/>
        </c:dLbls>
        <c:gapWidth val="219"/>
        <c:overlap val="-27"/>
        <c:axId val="1331596927"/>
        <c:axId val="1169445743"/>
      </c:barChart>
      <c:lineChart>
        <c:grouping val="stacked"/>
        <c:varyColors val="0"/>
        <c:ser>
          <c:idx val="1"/>
          <c:order val="1"/>
          <c:tx>
            <c:strRef>
              <c:f>Sheet1!$A$3</c:f>
              <c:strCache>
                <c:ptCount val="1"/>
                <c:pt idx="0">
                  <c:v>Tasa</c:v>
                </c:pt>
              </c:strCache>
            </c:strRef>
          </c:tx>
          <c:spPr>
            <a:ln w="31750" cap="rnd">
              <a:solidFill>
                <a:schemeClr val="accent2"/>
              </a:solidFill>
              <a:round/>
            </a:ln>
            <a:effectLst/>
          </c:spPr>
          <c:marker>
            <c:symbol val="circle"/>
            <c:size val="6"/>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w="12700">
                <a:solidFill>
                  <a:schemeClr val="lt2"/>
                </a:solidFill>
                <a:round/>
              </a:ln>
              <a:effectLst/>
            </c:spPr>
          </c:marker>
          <c:cat>
            <c:strRef>
              <c:f>Sheet1!$B$1:$K$1</c:f>
              <c:strCache>
                <c:ptCount val="10"/>
                <c:pt idx="0">
                  <c:v>&lt; 1 A</c:v>
                </c:pt>
                <c:pt idx="1">
                  <c:v>1 A</c:v>
                </c:pt>
                <c:pt idx="2">
                  <c:v>2-4 A</c:v>
                </c:pt>
                <c:pt idx="3">
                  <c:v>5-9 A</c:v>
                </c:pt>
                <c:pt idx="4">
                  <c:v>10-14 A</c:v>
                </c:pt>
                <c:pt idx="5">
                  <c:v>15-19 A</c:v>
                </c:pt>
                <c:pt idx="6">
                  <c:v>20-24 A</c:v>
                </c:pt>
                <c:pt idx="7">
                  <c:v>25-34 A</c:v>
                </c:pt>
                <c:pt idx="8">
                  <c:v>35-44 A</c:v>
                </c:pt>
                <c:pt idx="9">
                  <c:v>&gt;45 A</c:v>
                </c:pt>
              </c:strCache>
            </c:strRef>
          </c:cat>
          <c:val>
            <c:numRef>
              <c:f>Sheet1!$B$3:$K$3</c:f>
              <c:numCache>
                <c:formatCode>General</c:formatCode>
                <c:ptCount val="10"/>
                <c:pt idx="0">
                  <c:v>4.59</c:v>
                </c:pt>
                <c:pt idx="1">
                  <c:v>2.15</c:v>
                </c:pt>
                <c:pt idx="2">
                  <c:v>0.85</c:v>
                </c:pt>
                <c:pt idx="3">
                  <c:v>0.24</c:v>
                </c:pt>
                <c:pt idx="4">
                  <c:v>0.37</c:v>
                </c:pt>
                <c:pt idx="5">
                  <c:v>0.26</c:v>
                </c:pt>
                <c:pt idx="6">
                  <c:v>0.23</c:v>
                </c:pt>
                <c:pt idx="7">
                  <c:v>0.28000000000000003</c:v>
                </c:pt>
                <c:pt idx="8">
                  <c:v>0.16</c:v>
                </c:pt>
                <c:pt idx="9">
                  <c:v>0.08</c:v>
                </c:pt>
              </c:numCache>
            </c:numRef>
          </c:val>
          <c:smooth val="0"/>
          <c:extLst>
            <c:ext xmlns:c16="http://schemas.microsoft.com/office/drawing/2014/chart" uri="{C3380CC4-5D6E-409C-BE32-E72D297353CC}">
              <c16:uniqueId val="{00000001-476B-47BF-837E-5A763D649BC6}"/>
            </c:ext>
          </c:extLst>
        </c:ser>
        <c:dLbls>
          <c:showLegendKey val="0"/>
          <c:showVal val="0"/>
          <c:showCatName val="0"/>
          <c:showSerName val="0"/>
          <c:showPercent val="0"/>
          <c:showBubbleSize val="0"/>
        </c:dLbls>
        <c:marker val="1"/>
        <c:smooth val="0"/>
        <c:axId val="1331604527"/>
        <c:axId val="1169445327"/>
      </c:lineChart>
      <c:valAx>
        <c:axId val="1169445327"/>
        <c:scaling>
          <c:orientation val="minMax"/>
        </c:scaling>
        <c:delete val="0"/>
        <c:axPos val="r"/>
        <c:majorGridlines>
          <c:spPr>
            <a:ln w="9525" cap="flat" cmpd="sng" algn="ctr">
              <a:solidFill>
                <a:schemeClr val="tx2">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crossAx val="1331604527"/>
        <c:crosses val="max"/>
        <c:crossBetween val="between"/>
        <c:majorUnit val="1"/>
      </c:valAx>
      <c:catAx>
        <c:axId val="1331604527"/>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crossAx val="1169445327"/>
        <c:crosses val="autoZero"/>
        <c:auto val="1"/>
        <c:lblAlgn val="ctr"/>
        <c:lblOffset val="100"/>
        <c:noMultiLvlLbl val="0"/>
      </c:catAx>
      <c:valAx>
        <c:axId val="1169445743"/>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crossAx val="1331596927"/>
        <c:crosses val="autoZero"/>
        <c:crossBetween val="between"/>
      </c:valAx>
      <c:catAx>
        <c:axId val="1331596927"/>
        <c:scaling>
          <c:orientation val="minMax"/>
        </c:scaling>
        <c:delete val="1"/>
        <c:axPos val="b"/>
        <c:numFmt formatCode="General" sourceLinked="1"/>
        <c:majorTickMark val="none"/>
        <c:minorTickMark val="none"/>
        <c:tickLblPos val="nextTo"/>
        <c:crossAx val="1169445743"/>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26">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dk1">
            <a:lumMod val="75000"/>
            <a:lumOff val="25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dk1">
            <a:lumMod val="75000"/>
            <a:lumOff val="25000"/>
          </a:schemeClr>
        </a:solidFill>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BB39A0-7FFB-4B42-8B4E-9B0A990E1F7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A14AE4F-FD26-4A4E-B788-80E09CD6521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6346B74-5B55-4EEA-B21D-051496078FF9}"/>
              </a:ext>
            </a:extLst>
          </p:cNvPr>
          <p:cNvSpPr>
            <a:spLocks noGrp="1"/>
          </p:cNvSpPr>
          <p:nvPr>
            <p:ph type="dt" sz="half" idx="10"/>
          </p:nvPr>
        </p:nvSpPr>
        <p:spPr/>
        <p:txBody>
          <a:bodyPr/>
          <a:lstStyle/>
          <a:p>
            <a:fld id="{BF31A458-735A-4A84-82C9-6E22FA249B74}" type="datetimeFigureOut">
              <a:rPr lang="en-US" smtClean="0"/>
              <a:t>3/9/2020</a:t>
            </a:fld>
            <a:endParaRPr lang="en-US"/>
          </a:p>
        </p:txBody>
      </p:sp>
      <p:sp>
        <p:nvSpPr>
          <p:cNvPr id="5" name="Footer Placeholder 4">
            <a:extLst>
              <a:ext uri="{FF2B5EF4-FFF2-40B4-BE49-F238E27FC236}">
                <a16:creationId xmlns:a16="http://schemas.microsoft.com/office/drawing/2014/main" id="{79720D87-3ED1-4A16-BF6D-3070D43C61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76AABE-125E-4BDE-BB80-4A484068FC8E}"/>
              </a:ext>
            </a:extLst>
          </p:cNvPr>
          <p:cNvSpPr>
            <a:spLocks noGrp="1"/>
          </p:cNvSpPr>
          <p:nvPr>
            <p:ph type="sldNum" sz="quarter" idx="12"/>
          </p:nvPr>
        </p:nvSpPr>
        <p:spPr/>
        <p:txBody>
          <a:bodyPr/>
          <a:lstStyle/>
          <a:p>
            <a:fld id="{F0B2B86C-543D-4688-A377-4D7CB2FB0820}" type="slidenum">
              <a:rPr lang="en-US" smtClean="0"/>
              <a:t>‹#›</a:t>
            </a:fld>
            <a:endParaRPr lang="en-US"/>
          </a:p>
        </p:txBody>
      </p:sp>
    </p:spTree>
    <p:extLst>
      <p:ext uri="{BB962C8B-B14F-4D97-AF65-F5344CB8AC3E}">
        <p14:creationId xmlns:p14="http://schemas.microsoft.com/office/powerpoint/2010/main" val="1944801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81A9C9-E4C5-46EB-89CA-7A0D0B64167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54094AD-8F9F-42FD-8643-DE37EABF4AE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697BBF-C472-48C5-9A21-11A2DF23DF86}"/>
              </a:ext>
            </a:extLst>
          </p:cNvPr>
          <p:cNvSpPr>
            <a:spLocks noGrp="1"/>
          </p:cNvSpPr>
          <p:nvPr>
            <p:ph type="dt" sz="half" idx="10"/>
          </p:nvPr>
        </p:nvSpPr>
        <p:spPr/>
        <p:txBody>
          <a:bodyPr/>
          <a:lstStyle/>
          <a:p>
            <a:fld id="{BF31A458-735A-4A84-82C9-6E22FA249B74}" type="datetimeFigureOut">
              <a:rPr lang="en-US" smtClean="0"/>
              <a:t>3/9/2020</a:t>
            </a:fld>
            <a:endParaRPr lang="en-US"/>
          </a:p>
        </p:txBody>
      </p:sp>
      <p:sp>
        <p:nvSpPr>
          <p:cNvPr id="5" name="Footer Placeholder 4">
            <a:extLst>
              <a:ext uri="{FF2B5EF4-FFF2-40B4-BE49-F238E27FC236}">
                <a16:creationId xmlns:a16="http://schemas.microsoft.com/office/drawing/2014/main" id="{B0C72F49-8F81-4075-9F1A-DB7DAC6F4B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406F7D-4669-4F7E-AFF4-5757AB46E298}"/>
              </a:ext>
            </a:extLst>
          </p:cNvPr>
          <p:cNvSpPr>
            <a:spLocks noGrp="1"/>
          </p:cNvSpPr>
          <p:nvPr>
            <p:ph type="sldNum" sz="quarter" idx="12"/>
          </p:nvPr>
        </p:nvSpPr>
        <p:spPr/>
        <p:txBody>
          <a:bodyPr/>
          <a:lstStyle/>
          <a:p>
            <a:fld id="{F0B2B86C-543D-4688-A377-4D7CB2FB0820}" type="slidenum">
              <a:rPr lang="en-US" smtClean="0"/>
              <a:t>‹#›</a:t>
            </a:fld>
            <a:endParaRPr lang="en-US"/>
          </a:p>
        </p:txBody>
      </p:sp>
    </p:spTree>
    <p:extLst>
      <p:ext uri="{BB962C8B-B14F-4D97-AF65-F5344CB8AC3E}">
        <p14:creationId xmlns:p14="http://schemas.microsoft.com/office/powerpoint/2010/main" val="41479185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2A5B59A-5A46-4CCD-8B84-C033897B218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6905D52-420F-4F81-B090-E730011A38A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4708ED-7B49-4B3A-913C-3610EDC75F13}"/>
              </a:ext>
            </a:extLst>
          </p:cNvPr>
          <p:cNvSpPr>
            <a:spLocks noGrp="1"/>
          </p:cNvSpPr>
          <p:nvPr>
            <p:ph type="dt" sz="half" idx="10"/>
          </p:nvPr>
        </p:nvSpPr>
        <p:spPr/>
        <p:txBody>
          <a:bodyPr/>
          <a:lstStyle/>
          <a:p>
            <a:fld id="{BF31A458-735A-4A84-82C9-6E22FA249B74}" type="datetimeFigureOut">
              <a:rPr lang="en-US" smtClean="0"/>
              <a:t>3/9/2020</a:t>
            </a:fld>
            <a:endParaRPr lang="en-US"/>
          </a:p>
        </p:txBody>
      </p:sp>
      <p:sp>
        <p:nvSpPr>
          <p:cNvPr id="5" name="Footer Placeholder 4">
            <a:extLst>
              <a:ext uri="{FF2B5EF4-FFF2-40B4-BE49-F238E27FC236}">
                <a16:creationId xmlns:a16="http://schemas.microsoft.com/office/drawing/2014/main" id="{2002C451-1A60-473E-B0E8-8035661947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B23DDF-C538-4C0A-8CDE-66FADE9C9D45}"/>
              </a:ext>
            </a:extLst>
          </p:cNvPr>
          <p:cNvSpPr>
            <a:spLocks noGrp="1"/>
          </p:cNvSpPr>
          <p:nvPr>
            <p:ph type="sldNum" sz="quarter" idx="12"/>
          </p:nvPr>
        </p:nvSpPr>
        <p:spPr/>
        <p:txBody>
          <a:bodyPr/>
          <a:lstStyle/>
          <a:p>
            <a:fld id="{F0B2B86C-543D-4688-A377-4D7CB2FB0820}" type="slidenum">
              <a:rPr lang="en-US" smtClean="0"/>
              <a:t>‹#›</a:t>
            </a:fld>
            <a:endParaRPr lang="en-US"/>
          </a:p>
        </p:txBody>
      </p:sp>
    </p:spTree>
    <p:extLst>
      <p:ext uri="{BB962C8B-B14F-4D97-AF65-F5344CB8AC3E}">
        <p14:creationId xmlns:p14="http://schemas.microsoft.com/office/powerpoint/2010/main" val="2621605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7EBCA-D1C8-4E0B-8020-A721053EC7E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13A158E-7850-4787-B28A-6DD48F70FD5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879678-FA86-4F66-9EE4-E09FCFDC665F}"/>
              </a:ext>
            </a:extLst>
          </p:cNvPr>
          <p:cNvSpPr>
            <a:spLocks noGrp="1"/>
          </p:cNvSpPr>
          <p:nvPr>
            <p:ph type="dt" sz="half" idx="10"/>
          </p:nvPr>
        </p:nvSpPr>
        <p:spPr/>
        <p:txBody>
          <a:bodyPr/>
          <a:lstStyle/>
          <a:p>
            <a:fld id="{BF31A458-735A-4A84-82C9-6E22FA249B74}" type="datetimeFigureOut">
              <a:rPr lang="en-US" smtClean="0"/>
              <a:t>3/9/2020</a:t>
            </a:fld>
            <a:endParaRPr lang="en-US"/>
          </a:p>
        </p:txBody>
      </p:sp>
      <p:sp>
        <p:nvSpPr>
          <p:cNvPr id="5" name="Footer Placeholder 4">
            <a:extLst>
              <a:ext uri="{FF2B5EF4-FFF2-40B4-BE49-F238E27FC236}">
                <a16:creationId xmlns:a16="http://schemas.microsoft.com/office/drawing/2014/main" id="{2E78175B-36B0-49D5-BC5F-7E57261547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9C534D-B7A8-4453-A0EF-80CF94031CC0}"/>
              </a:ext>
            </a:extLst>
          </p:cNvPr>
          <p:cNvSpPr>
            <a:spLocks noGrp="1"/>
          </p:cNvSpPr>
          <p:nvPr>
            <p:ph type="sldNum" sz="quarter" idx="12"/>
          </p:nvPr>
        </p:nvSpPr>
        <p:spPr/>
        <p:txBody>
          <a:bodyPr/>
          <a:lstStyle/>
          <a:p>
            <a:fld id="{F0B2B86C-543D-4688-A377-4D7CB2FB0820}" type="slidenum">
              <a:rPr lang="en-US" smtClean="0"/>
              <a:t>‹#›</a:t>
            </a:fld>
            <a:endParaRPr lang="en-US"/>
          </a:p>
        </p:txBody>
      </p:sp>
    </p:spTree>
    <p:extLst>
      <p:ext uri="{BB962C8B-B14F-4D97-AF65-F5344CB8AC3E}">
        <p14:creationId xmlns:p14="http://schemas.microsoft.com/office/powerpoint/2010/main" val="16181144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281FA3-1954-46A1-B300-1FB62245542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A81BAE7-3562-487D-A6BD-5649A7AE605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F12CC50-1E16-47DC-BFDD-75B6DFE7BD84}"/>
              </a:ext>
            </a:extLst>
          </p:cNvPr>
          <p:cNvSpPr>
            <a:spLocks noGrp="1"/>
          </p:cNvSpPr>
          <p:nvPr>
            <p:ph type="dt" sz="half" idx="10"/>
          </p:nvPr>
        </p:nvSpPr>
        <p:spPr/>
        <p:txBody>
          <a:bodyPr/>
          <a:lstStyle/>
          <a:p>
            <a:fld id="{BF31A458-735A-4A84-82C9-6E22FA249B74}" type="datetimeFigureOut">
              <a:rPr lang="en-US" smtClean="0"/>
              <a:t>3/9/2020</a:t>
            </a:fld>
            <a:endParaRPr lang="en-US"/>
          </a:p>
        </p:txBody>
      </p:sp>
      <p:sp>
        <p:nvSpPr>
          <p:cNvPr id="5" name="Footer Placeholder 4">
            <a:extLst>
              <a:ext uri="{FF2B5EF4-FFF2-40B4-BE49-F238E27FC236}">
                <a16:creationId xmlns:a16="http://schemas.microsoft.com/office/drawing/2014/main" id="{4A365AC5-CF6B-45C0-BCB7-2C55F2FB2B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0B7F64-B3AA-403B-8EFE-49F7D3C69B3D}"/>
              </a:ext>
            </a:extLst>
          </p:cNvPr>
          <p:cNvSpPr>
            <a:spLocks noGrp="1"/>
          </p:cNvSpPr>
          <p:nvPr>
            <p:ph type="sldNum" sz="quarter" idx="12"/>
          </p:nvPr>
        </p:nvSpPr>
        <p:spPr/>
        <p:txBody>
          <a:bodyPr/>
          <a:lstStyle/>
          <a:p>
            <a:fld id="{F0B2B86C-543D-4688-A377-4D7CB2FB0820}" type="slidenum">
              <a:rPr lang="en-US" smtClean="0"/>
              <a:t>‹#›</a:t>
            </a:fld>
            <a:endParaRPr lang="en-US"/>
          </a:p>
        </p:txBody>
      </p:sp>
    </p:spTree>
    <p:extLst>
      <p:ext uri="{BB962C8B-B14F-4D97-AF65-F5344CB8AC3E}">
        <p14:creationId xmlns:p14="http://schemas.microsoft.com/office/powerpoint/2010/main" val="3746694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03054-435D-40AE-A215-3F9739C0B64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7ECE125-C3BB-463F-9802-F6618B359CE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578B66B-217A-416D-AF75-61625AA5988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988BEF8-70A7-488D-8837-E20D84CEE972}"/>
              </a:ext>
            </a:extLst>
          </p:cNvPr>
          <p:cNvSpPr>
            <a:spLocks noGrp="1"/>
          </p:cNvSpPr>
          <p:nvPr>
            <p:ph type="dt" sz="half" idx="10"/>
          </p:nvPr>
        </p:nvSpPr>
        <p:spPr/>
        <p:txBody>
          <a:bodyPr/>
          <a:lstStyle/>
          <a:p>
            <a:fld id="{BF31A458-735A-4A84-82C9-6E22FA249B74}" type="datetimeFigureOut">
              <a:rPr lang="en-US" smtClean="0"/>
              <a:t>3/9/2020</a:t>
            </a:fld>
            <a:endParaRPr lang="en-US"/>
          </a:p>
        </p:txBody>
      </p:sp>
      <p:sp>
        <p:nvSpPr>
          <p:cNvPr id="6" name="Footer Placeholder 5">
            <a:extLst>
              <a:ext uri="{FF2B5EF4-FFF2-40B4-BE49-F238E27FC236}">
                <a16:creationId xmlns:a16="http://schemas.microsoft.com/office/drawing/2014/main" id="{E212AD4D-EDC1-4853-94B0-915CFCFF11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2597410-61C9-4A42-96E8-7EBBE8251F2A}"/>
              </a:ext>
            </a:extLst>
          </p:cNvPr>
          <p:cNvSpPr>
            <a:spLocks noGrp="1"/>
          </p:cNvSpPr>
          <p:nvPr>
            <p:ph type="sldNum" sz="quarter" idx="12"/>
          </p:nvPr>
        </p:nvSpPr>
        <p:spPr/>
        <p:txBody>
          <a:bodyPr/>
          <a:lstStyle/>
          <a:p>
            <a:fld id="{F0B2B86C-543D-4688-A377-4D7CB2FB0820}" type="slidenum">
              <a:rPr lang="en-US" smtClean="0"/>
              <a:t>‹#›</a:t>
            </a:fld>
            <a:endParaRPr lang="en-US"/>
          </a:p>
        </p:txBody>
      </p:sp>
    </p:spTree>
    <p:extLst>
      <p:ext uri="{BB962C8B-B14F-4D97-AF65-F5344CB8AC3E}">
        <p14:creationId xmlns:p14="http://schemas.microsoft.com/office/powerpoint/2010/main" val="4197577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6FCC9-FD19-4BCD-AE44-8407E4FE426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3B4DA98-6A30-4FA7-9A4A-29F7215D9D5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FF7A214-A3BA-4B63-9704-B29E4255064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8BA3CF5-618D-4630-B6AD-25D36311E8F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21A0930-6786-43BD-AC91-70BD3299DF7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F984180-5D48-4385-AC69-222A753396EA}"/>
              </a:ext>
            </a:extLst>
          </p:cNvPr>
          <p:cNvSpPr>
            <a:spLocks noGrp="1"/>
          </p:cNvSpPr>
          <p:nvPr>
            <p:ph type="dt" sz="half" idx="10"/>
          </p:nvPr>
        </p:nvSpPr>
        <p:spPr/>
        <p:txBody>
          <a:bodyPr/>
          <a:lstStyle/>
          <a:p>
            <a:fld id="{BF31A458-735A-4A84-82C9-6E22FA249B74}" type="datetimeFigureOut">
              <a:rPr lang="en-US" smtClean="0"/>
              <a:t>3/9/2020</a:t>
            </a:fld>
            <a:endParaRPr lang="en-US"/>
          </a:p>
        </p:txBody>
      </p:sp>
      <p:sp>
        <p:nvSpPr>
          <p:cNvPr id="8" name="Footer Placeholder 7">
            <a:extLst>
              <a:ext uri="{FF2B5EF4-FFF2-40B4-BE49-F238E27FC236}">
                <a16:creationId xmlns:a16="http://schemas.microsoft.com/office/drawing/2014/main" id="{3C658E9C-2EEB-4C94-82CF-7B285A9AA6F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C5B9AD4-4DD5-440D-B02B-2279D424A12C}"/>
              </a:ext>
            </a:extLst>
          </p:cNvPr>
          <p:cNvSpPr>
            <a:spLocks noGrp="1"/>
          </p:cNvSpPr>
          <p:nvPr>
            <p:ph type="sldNum" sz="quarter" idx="12"/>
          </p:nvPr>
        </p:nvSpPr>
        <p:spPr/>
        <p:txBody>
          <a:bodyPr/>
          <a:lstStyle/>
          <a:p>
            <a:fld id="{F0B2B86C-543D-4688-A377-4D7CB2FB0820}" type="slidenum">
              <a:rPr lang="en-US" smtClean="0"/>
              <a:t>‹#›</a:t>
            </a:fld>
            <a:endParaRPr lang="en-US"/>
          </a:p>
        </p:txBody>
      </p:sp>
    </p:spTree>
    <p:extLst>
      <p:ext uri="{BB962C8B-B14F-4D97-AF65-F5344CB8AC3E}">
        <p14:creationId xmlns:p14="http://schemas.microsoft.com/office/powerpoint/2010/main" val="15666733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C0941-893E-4433-BBC6-99FC6EDA15D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F3C7281-83E8-47E0-A38D-97098CC5FDDF}"/>
              </a:ext>
            </a:extLst>
          </p:cNvPr>
          <p:cNvSpPr>
            <a:spLocks noGrp="1"/>
          </p:cNvSpPr>
          <p:nvPr>
            <p:ph type="dt" sz="half" idx="10"/>
          </p:nvPr>
        </p:nvSpPr>
        <p:spPr/>
        <p:txBody>
          <a:bodyPr/>
          <a:lstStyle/>
          <a:p>
            <a:fld id="{BF31A458-735A-4A84-82C9-6E22FA249B74}" type="datetimeFigureOut">
              <a:rPr lang="en-US" smtClean="0"/>
              <a:t>3/9/2020</a:t>
            </a:fld>
            <a:endParaRPr lang="en-US"/>
          </a:p>
        </p:txBody>
      </p:sp>
      <p:sp>
        <p:nvSpPr>
          <p:cNvPr id="4" name="Footer Placeholder 3">
            <a:extLst>
              <a:ext uri="{FF2B5EF4-FFF2-40B4-BE49-F238E27FC236}">
                <a16:creationId xmlns:a16="http://schemas.microsoft.com/office/drawing/2014/main" id="{D023E8A9-C95A-406E-9749-7E363E529A7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49E6E2C-2695-4FE5-B1A2-ADCCA9667001}"/>
              </a:ext>
            </a:extLst>
          </p:cNvPr>
          <p:cNvSpPr>
            <a:spLocks noGrp="1"/>
          </p:cNvSpPr>
          <p:nvPr>
            <p:ph type="sldNum" sz="quarter" idx="12"/>
          </p:nvPr>
        </p:nvSpPr>
        <p:spPr/>
        <p:txBody>
          <a:bodyPr/>
          <a:lstStyle/>
          <a:p>
            <a:fld id="{F0B2B86C-543D-4688-A377-4D7CB2FB0820}" type="slidenum">
              <a:rPr lang="en-US" smtClean="0"/>
              <a:t>‹#›</a:t>
            </a:fld>
            <a:endParaRPr lang="en-US"/>
          </a:p>
        </p:txBody>
      </p:sp>
    </p:spTree>
    <p:extLst>
      <p:ext uri="{BB962C8B-B14F-4D97-AF65-F5344CB8AC3E}">
        <p14:creationId xmlns:p14="http://schemas.microsoft.com/office/powerpoint/2010/main" val="7333750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32CD82A-0AFE-450D-BA45-83566997EA6D}"/>
              </a:ext>
            </a:extLst>
          </p:cNvPr>
          <p:cNvSpPr>
            <a:spLocks noGrp="1"/>
          </p:cNvSpPr>
          <p:nvPr>
            <p:ph type="dt" sz="half" idx="10"/>
          </p:nvPr>
        </p:nvSpPr>
        <p:spPr/>
        <p:txBody>
          <a:bodyPr/>
          <a:lstStyle/>
          <a:p>
            <a:fld id="{BF31A458-735A-4A84-82C9-6E22FA249B74}" type="datetimeFigureOut">
              <a:rPr lang="en-US" smtClean="0"/>
              <a:t>3/9/2020</a:t>
            </a:fld>
            <a:endParaRPr lang="en-US"/>
          </a:p>
        </p:txBody>
      </p:sp>
      <p:sp>
        <p:nvSpPr>
          <p:cNvPr id="3" name="Footer Placeholder 2">
            <a:extLst>
              <a:ext uri="{FF2B5EF4-FFF2-40B4-BE49-F238E27FC236}">
                <a16:creationId xmlns:a16="http://schemas.microsoft.com/office/drawing/2014/main" id="{7640B601-BADC-4FEB-8782-F5919470238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9E82E5E-9DA9-4678-928B-AD5AAFADC8BE}"/>
              </a:ext>
            </a:extLst>
          </p:cNvPr>
          <p:cNvSpPr>
            <a:spLocks noGrp="1"/>
          </p:cNvSpPr>
          <p:nvPr>
            <p:ph type="sldNum" sz="quarter" idx="12"/>
          </p:nvPr>
        </p:nvSpPr>
        <p:spPr/>
        <p:txBody>
          <a:bodyPr/>
          <a:lstStyle/>
          <a:p>
            <a:fld id="{F0B2B86C-543D-4688-A377-4D7CB2FB0820}" type="slidenum">
              <a:rPr lang="en-US" smtClean="0"/>
              <a:t>‹#›</a:t>
            </a:fld>
            <a:endParaRPr lang="en-US"/>
          </a:p>
        </p:txBody>
      </p:sp>
    </p:spTree>
    <p:extLst>
      <p:ext uri="{BB962C8B-B14F-4D97-AF65-F5344CB8AC3E}">
        <p14:creationId xmlns:p14="http://schemas.microsoft.com/office/powerpoint/2010/main" val="5880190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37CCD-AA85-405E-8460-062208F7EA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765BCDC-9191-4EBD-B5EB-C972897128F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755BDBF-38C9-47E3-8C95-7479F18D2B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054320F-9692-4E10-B3D6-BBFB757ED836}"/>
              </a:ext>
            </a:extLst>
          </p:cNvPr>
          <p:cNvSpPr>
            <a:spLocks noGrp="1"/>
          </p:cNvSpPr>
          <p:nvPr>
            <p:ph type="dt" sz="half" idx="10"/>
          </p:nvPr>
        </p:nvSpPr>
        <p:spPr/>
        <p:txBody>
          <a:bodyPr/>
          <a:lstStyle/>
          <a:p>
            <a:fld id="{BF31A458-735A-4A84-82C9-6E22FA249B74}" type="datetimeFigureOut">
              <a:rPr lang="en-US" smtClean="0"/>
              <a:t>3/9/2020</a:t>
            </a:fld>
            <a:endParaRPr lang="en-US"/>
          </a:p>
        </p:txBody>
      </p:sp>
      <p:sp>
        <p:nvSpPr>
          <p:cNvPr id="6" name="Footer Placeholder 5">
            <a:extLst>
              <a:ext uri="{FF2B5EF4-FFF2-40B4-BE49-F238E27FC236}">
                <a16:creationId xmlns:a16="http://schemas.microsoft.com/office/drawing/2014/main" id="{E93B1F27-8376-4A26-B1AB-C9CE0EA624D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8752C19-DA52-4D9D-9C0D-E499D8813608}"/>
              </a:ext>
            </a:extLst>
          </p:cNvPr>
          <p:cNvSpPr>
            <a:spLocks noGrp="1"/>
          </p:cNvSpPr>
          <p:nvPr>
            <p:ph type="sldNum" sz="quarter" idx="12"/>
          </p:nvPr>
        </p:nvSpPr>
        <p:spPr/>
        <p:txBody>
          <a:bodyPr/>
          <a:lstStyle/>
          <a:p>
            <a:fld id="{F0B2B86C-543D-4688-A377-4D7CB2FB0820}" type="slidenum">
              <a:rPr lang="en-US" smtClean="0"/>
              <a:t>‹#›</a:t>
            </a:fld>
            <a:endParaRPr lang="en-US"/>
          </a:p>
        </p:txBody>
      </p:sp>
    </p:spTree>
    <p:extLst>
      <p:ext uri="{BB962C8B-B14F-4D97-AF65-F5344CB8AC3E}">
        <p14:creationId xmlns:p14="http://schemas.microsoft.com/office/powerpoint/2010/main" val="923507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2F3BA5-790A-4B8F-BE7A-95263A7D55B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F1BB97C-E7EB-4C05-8996-DDB1B432B33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FBF5704-B226-4D77-8B71-DE26D008D6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E687D65-C0DD-45ED-90A4-4F92106FD26D}"/>
              </a:ext>
            </a:extLst>
          </p:cNvPr>
          <p:cNvSpPr>
            <a:spLocks noGrp="1"/>
          </p:cNvSpPr>
          <p:nvPr>
            <p:ph type="dt" sz="half" idx="10"/>
          </p:nvPr>
        </p:nvSpPr>
        <p:spPr/>
        <p:txBody>
          <a:bodyPr/>
          <a:lstStyle/>
          <a:p>
            <a:fld id="{BF31A458-735A-4A84-82C9-6E22FA249B74}" type="datetimeFigureOut">
              <a:rPr lang="en-US" smtClean="0"/>
              <a:t>3/9/2020</a:t>
            </a:fld>
            <a:endParaRPr lang="en-US"/>
          </a:p>
        </p:txBody>
      </p:sp>
      <p:sp>
        <p:nvSpPr>
          <p:cNvPr id="6" name="Footer Placeholder 5">
            <a:extLst>
              <a:ext uri="{FF2B5EF4-FFF2-40B4-BE49-F238E27FC236}">
                <a16:creationId xmlns:a16="http://schemas.microsoft.com/office/drawing/2014/main" id="{309A3E8F-6BA4-4467-AE90-5C2D85530F2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22EA8B6-D7E1-4FA8-AADA-DF049F5C3F5E}"/>
              </a:ext>
            </a:extLst>
          </p:cNvPr>
          <p:cNvSpPr>
            <a:spLocks noGrp="1"/>
          </p:cNvSpPr>
          <p:nvPr>
            <p:ph type="sldNum" sz="quarter" idx="12"/>
          </p:nvPr>
        </p:nvSpPr>
        <p:spPr/>
        <p:txBody>
          <a:bodyPr/>
          <a:lstStyle/>
          <a:p>
            <a:fld id="{F0B2B86C-543D-4688-A377-4D7CB2FB0820}" type="slidenum">
              <a:rPr lang="en-US" smtClean="0"/>
              <a:t>‹#›</a:t>
            </a:fld>
            <a:endParaRPr lang="en-US"/>
          </a:p>
        </p:txBody>
      </p:sp>
    </p:spTree>
    <p:extLst>
      <p:ext uri="{BB962C8B-B14F-4D97-AF65-F5344CB8AC3E}">
        <p14:creationId xmlns:p14="http://schemas.microsoft.com/office/powerpoint/2010/main" val="35902770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124128A-F753-44FC-ADC5-808A147B85E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9A2EA6E-7A18-4860-B349-2C1B1573991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24B5D2-23CC-49C7-A80E-19175292BE2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31A458-735A-4A84-82C9-6E22FA249B74}" type="datetimeFigureOut">
              <a:rPr lang="en-US" smtClean="0"/>
              <a:t>3/9/2020</a:t>
            </a:fld>
            <a:endParaRPr lang="en-US"/>
          </a:p>
        </p:txBody>
      </p:sp>
      <p:sp>
        <p:nvSpPr>
          <p:cNvPr id="5" name="Footer Placeholder 4">
            <a:extLst>
              <a:ext uri="{FF2B5EF4-FFF2-40B4-BE49-F238E27FC236}">
                <a16:creationId xmlns:a16="http://schemas.microsoft.com/office/drawing/2014/main" id="{B2047B9A-D746-4BF7-8BD5-500AC0F77F5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90993A6-3ED6-4271-8ED2-78B16C8D960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B2B86C-543D-4688-A377-4D7CB2FB0820}" type="slidenum">
              <a:rPr lang="en-US" smtClean="0"/>
              <a:t>‹#›</a:t>
            </a:fld>
            <a:endParaRPr lang="en-US"/>
          </a:p>
        </p:txBody>
      </p:sp>
    </p:spTree>
    <p:extLst>
      <p:ext uri="{BB962C8B-B14F-4D97-AF65-F5344CB8AC3E}">
        <p14:creationId xmlns:p14="http://schemas.microsoft.com/office/powerpoint/2010/main" val="11415855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hyperlink" Target="https://www.argentina.gob.ar/sites/default/files/biv_487.pdf"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F305E-D2EE-485F-AA98-E20D0A8659F1}"/>
              </a:ext>
            </a:extLst>
          </p:cNvPr>
          <p:cNvSpPr>
            <a:spLocks noGrp="1"/>
          </p:cNvSpPr>
          <p:nvPr>
            <p:ph type="ctrTitle"/>
          </p:nvPr>
        </p:nvSpPr>
        <p:spPr>
          <a:xfrm>
            <a:off x="292914" y="182033"/>
            <a:ext cx="11007057" cy="932688"/>
          </a:xfrm>
        </p:spPr>
        <p:txBody>
          <a:bodyPr>
            <a:normAutofit fontScale="90000"/>
          </a:bodyPr>
          <a:lstStyle/>
          <a:p>
            <a:pPr algn="l"/>
            <a:r>
              <a:rPr lang="es-419" sz="3000" b="1" dirty="0">
                <a:latin typeface="Palatino Linotype" panose="02040502050505030304" pitchFamily="18" charset="0"/>
              </a:rPr>
              <a:t>Distribución de casos confirmados de sarampión y tasa de incidencia por 100.000 habitantes según grupos de edad, 2019-2020*</a:t>
            </a:r>
          </a:p>
        </p:txBody>
      </p:sp>
      <p:sp>
        <p:nvSpPr>
          <p:cNvPr id="5" name="TextBox 4">
            <a:extLst>
              <a:ext uri="{FF2B5EF4-FFF2-40B4-BE49-F238E27FC236}">
                <a16:creationId xmlns:a16="http://schemas.microsoft.com/office/drawing/2014/main" id="{42C9576B-1C85-477A-8B2C-66316F1F22AC}"/>
              </a:ext>
            </a:extLst>
          </p:cNvPr>
          <p:cNvSpPr txBox="1"/>
          <p:nvPr/>
        </p:nvSpPr>
        <p:spPr>
          <a:xfrm>
            <a:off x="292913" y="6261860"/>
            <a:ext cx="3971161" cy="246221"/>
          </a:xfrm>
          <a:prstGeom prst="rect">
            <a:avLst/>
          </a:prstGeom>
          <a:noFill/>
        </p:spPr>
        <p:txBody>
          <a:bodyPr wrap="square" rtlCol="0">
            <a:spAutoFit/>
          </a:bodyPr>
          <a:lstStyle/>
          <a:p>
            <a:r>
              <a:rPr lang="es-419" sz="1000" dirty="0"/>
              <a:t>*Datos reportados entre la SE 35 de 2019 y 8 de 2020.</a:t>
            </a:r>
          </a:p>
        </p:txBody>
      </p:sp>
      <p:sp>
        <p:nvSpPr>
          <p:cNvPr id="6" name="TextBox 5">
            <a:extLst>
              <a:ext uri="{FF2B5EF4-FFF2-40B4-BE49-F238E27FC236}">
                <a16:creationId xmlns:a16="http://schemas.microsoft.com/office/drawing/2014/main" id="{C9765839-8599-4DEE-8AEE-05C2387EC2F7}"/>
              </a:ext>
            </a:extLst>
          </p:cNvPr>
          <p:cNvSpPr txBox="1"/>
          <p:nvPr/>
        </p:nvSpPr>
        <p:spPr>
          <a:xfrm>
            <a:off x="-50335" y="2533475"/>
            <a:ext cx="346249" cy="923330"/>
          </a:xfrm>
          <a:prstGeom prst="rect">
            <a:avLst/>
          </a:prstGeom>
          <a:noFill/>
        </p:spPr>
        <p:txBody>
          <a:bodyPr vert="vert270" wrap="square" rtlCol="0">
            <a:spAutoFit/>
          </a:bodyPr>
          <a:lstStyle/>
          <a:p>
            <a:pPr algn="ctr"/>
            <a:r>
              <a:rPr lang="es-419" sz="1050"/>
              <a:t>Casos </a:t>
            </a:r>
          </a:p>
        </p:txBody>
      </p:sp>
      <p:sp>
        <p:nvSpPr>
          <p:cNvPr id="12" name="TextBox 11">
            <a:extLst>
              <a:ext uri="{FF2B5EF4-FFF2-40B4-BE49-F238E27FC236}">
                <a16:creationId xmlns:a16="http://schemas.microsoft.com/office/drawing/2014/main" id="{AEC9407E-3BA5-44F1-90CE-1A4A24CA0461}"/>
              </a:ext>
            </a:extLst>
          </p:cNvPr>
          <p:cNvSpPr txBox="1"/>
          <p:nvPr/>
        </p:nvSpPr>
        <p:spPr>
          <a:xfrm>
            <a:off x="7804630" y="2262086"/>
            <a:ext cx="346249" cy="1428067"/>
          </a:xfrm>
          <a:prstGeom prst="rect">
            <a:avLst/>
          </a:prstGeom>
          <a:noFill/>
        </p:spPr>
        <p:txBody>
          <a:bodyPr vert="vert270" wrap="square" rtlCol="0">
            <a:spAutoFit/>
          </a:bodyPr>
          <a:lstStyle/>
          <a:p>
            <a:pPr algn="ctr"/>
            <a:r>
              <a:rPr lang="es-419" sz="1050" dirty="0"/>
              <a:t>Tasa de incidencia</a:t>
            </a:r>
          </a:p>
        </p:txBody>
      </p:sp>
      <p:sp>
        <p:nvSpPr>
          <p:cNvPr id="10" name="TextBox 9">
            <a:extLst>
              <a:ext uri="{FF2B5EF4-FFF2-40B4-BE49-F238E27FC236}">
                <a16:creationId xmlns:a16="http://schemas.microsoft.com/office/drawing/2014/main" id="{4DF462B2-5767-42E8-8B44-84E5B8A3200B}"/>
              </a:ext>
            </a:extLst>
          </p:cNvPr>
          <p:cNvSpPr txBox="1"/>
          <p:nvPr/>
        </p:nvSpPr>
        <p:spPr>
          <a:xfrm>
            <a:off x="8147878" y="1299390"/>
            <a:ext cx="3864851" cy="5663089"/>
          </a:xfrm>
          <a:prstGeom prst="rect">
            <a:avLst/>
          </a:prstGeom>
          <a:noFill/>
        </p:spPr>
        <p:txBody>
          <a:bodyPr wrap="square" rtlCol="0">
            <a:spAutoFit/>
          </a:bodyPr>
          <a:lstStyle/>
          <a:p>
            <a:pPr>
              <a:spcBef>
                <a:spcPts val="600"/>
              </a:spcBef>
            </a:pPr>
            <a:r>
              <a:rPr lang="es-419" dirty="0"/>
              <a:t>Durante el 2019, Argentina confirmó 111 casos de sarampión. El brote actual comenzó en la semana epidemiológica (SE) 35 del 2019, confirmándose 144 casos hasta el 15 de febrero del 2020. </a:t>
            </a:r>
          </a:p>
          <a:p>
            <a:pPr>
              <a:spcBef>
                <a:spcPts val="600"/>
              </a:spcBef>
            </a:pPr>
            <a:r>
              <a:rPr lang="es-419" dirty="0"/>
              <a:t>Seis de 144 casos tuvieron antecedente de viaje a Brasil y Estados Unidos; y en los 138 restantes no se pudo establecer el origen, más si el genotipo y linaje: D8, </a:t>
            </a:r>
            <a:r>
              <a:rPr lang="es-419" dirty="0" err="1"/>
              <a:t>MVs</a:t>
            </a:r>
            <a:r>
              <a:rPr lang="es-419" dirty="0"/>
              <a:t>/</a:t>
            </a:r>
            <a:r>
              <a:rPr lang="es-419" dirty="0" err="1"/>
              <a:t>Gir</a:t>
            </a:r>
            <a:r>
              <a:rPr lang="es-419" dirty="0"/>
              <a:t> </a:t>
            </a:r>
            <a:r>
              <a:rPr lang="es-419" dirty="0" err="1"/>
              <a:t>Somnath.IND</a:t>
            </a:r>
            <a:r>
              <a:rPr lang="es-419" dirty="0"/>
              <a:t>/42.16 </a:t>
            </a:r>
          </a:p>
          <a:p>
            <a:pPr>
              <a:spcBef>
                <a:spcPts val="600"/>
              </a:spcBef>
            </a:pPr>
            <a:endParaRPr lang="es-419" dirty="0"/>
          </a:p>
          <a:p>
            <a:pPr>
              <a:spcBef>
                <a:spcPts val="600"/>
              </a:spcBef>
            </a:pPr>
            <a:r>
              <a:rPr lang="es-419" dirty="0"/>
              <a:t>Los grupos más afectados son los menores de 1 año y de 1 a 4 años de edad (tasas de 4,59 y 2,15 por 100.000 habitantes, respectivamente). Sin embargo, se ha confirmado un número importante en los adultos mayores de 20 años (31%).</a:t>
            </a:r>
          </a:p>
          <a:p>
            <a:pPr>
              <a:spcBef>
                <a:spcPts val="600"/>
              </a:spcBef>
            </a:pPr>
            <a:endParaRPr lang="es-419" dirty="0"/>
          </a:p>
        </p:txBody>
      </p:sp>
      <p:sp>
        <p:nvSpPr>
          <p:cNvPr id="16" name="TextBox 15">
            <a:extLst>
              <a:ext uri="{FF2B5EF4-FFF2-40B4-BE49-F238E27FC236}">
                <a16:creationId xmlns:a16="http://schemas.microsoft.com/office/drawing/2014/main" id="{4E939BED-95E6-4E5D-B7D3-509696E2860A}"/>
              </a:ext>
            </a:extLst>
          </p:cNvPr>
          <p:cNvSpPr txBox="1"/>
          <p:nvPr/>
        </p:nvSpPr>
        <p:spPr>
          <a:xfrm>
            <a:off x="1977657" y="5634462"/>
            <a:ext cx="4618700" cy="553998"/>
          </a:xfrm>
          <a:prstGeom prst="rect">
            <a:avLst/>
          </a:prstGeom>
          <a:noFill/>
        </p:spPr>
        <p:txBody>
          <a:bodyPr wrap="square" rtlCol="0">
            <a:spAutoFit/>
          </a:bodyPr>
          <a:lstStyle/>
          <a:p>
            <a:pPr algn="ctr"/>
            <a:r>
              <a:rPr lang="es-419" sz="1000" dirty="0"/>
              <a:t>Fuente: Boletín Integrado de Vigilancia No 487, Ministerio de Salud Argentina</a:t>
            </a:r>
            <a:br>
              <a:rPr lang="es-419" sz="1000" dirty="0"/>
            </a:br>
            <a:r>
              <a:rPr lang="es-419" sz="1000" dirty="0">
                <a:hlinkClick r:id="rId2"/>
              </a:rPr>
              <a:t>https://www.argentina.gob.ar/sites/default/files/biv_487.pdf</a:t>
            </a:r>
            <a:endParaRPr lang="es-419" sz="1000" dirty="0"/>
          </a:p>
          <a:p>
            <a:pPr algn="ctr"/>
            <a:endParaRPr lang="es-419" sz="1000" dirty="0"/>
          </a:p>
        </p:txBody>
      </p:sp>
      <p:graphicFrame>
        <p:nvGraphicFramePr>
          <p:cNvPr id="13" name="Chart 12">
            <a:extLst>
              <a:ext uri="{FF2B5EF4-FFF2-40B4-BE49-F238E27FC236}">
                <a16:creationId xmlns:a16="http://schemas.microsoft.com/office/drawing/2014/main" id="{8463D7EA-640D-4437-97F6-76BB8543551B}"/>
              </a:ext>
            </a:extLst>
          </p:cNvPr>
          <p:cNvGraphicFramePr>
            <a:graphicFrameLocks/>
          </p:cNvGraphicFramePr>
          <p:nvPr>
            <p:extLst>
              <p:ext uri="{D42A27DB-BD31-4B8C-83A1-F6EECF244321}">
                <p14:modId xmlns:p14="http://schemas.microsoft.com/office/powerpoint/2010/main" val="261083503"/>
              </p:ext>
            </p:extLst>
          </p:nvPr>
        </p:nvGraphicFramePr>
        <p:xfrm>
          <a:off x="292913" y="1509823"/>
          <a:ext cx="7511717" cy="387762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14165401-C4FB-4160-BF4D-F606FC22E397}"/>
              </a:ext>
            </a:extLst>
          </p:cNvPr>
          <p:cNvSpPr txBox="1"/>
          <p:nvPr/>
        </p:nvSpPr>
        <p:spPr>
          <a:xfrm>
            <a:off x="5876068" y="1753143"/>
            <a:ext cx="822121"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es-419" dirty="0"/>
              <a:t>N=144</a:t>
            </a:r>
          </a:p>
        </p:txBody>
      </p:sp>
    </p:spTree>
    <p:extLst>
      <p:ext uri="{BB962C8B-B14F-4D97-AF65-F5344CB8AC3E}">
        <p14:creationId xmlns:p14="http://schemas.microsoft.com/office/powerpoint/2010/main" val="2888250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56CA7676B86F74E856844E3FCBB414E" ma:contentTypeVersion="17" ma:contentTypeDescription="Create a new document." ma:contentTypeScope="" ma:versionID="55d92156c0fde363ab54eddd9ce4f8d8">
  <xsd:schema xmlns:xsd="http://www.w3.org/2001/XMLSchema" xmlns:xs="http://www.w3.org/2001/XMLSchema" xmlns:p="http://schemas.microsoft.com/office/2006/metadata/properties" xmlns:ns2="57afcdac-b810-49c0-af1e-015628e7eb43" xmlns:ns3="73d0ba8d-d766-4bf6-bcf0-d2eb81301a02" targetNamespace="http://schemas.microsoft.com/office/2006/metadata/properties" ma:root="true" ma:fieldsID="c8cb6bde59da07c8a0c660ca68075763" ns2:_="" ns3:_="">
    <xsd:import namespace="57afcdac-b810-49c0-af1e-015628e7eb43"/>
    <xsd:import namespace="73d0ba8d-d766-4bf6-bcf0-d2eb81301a0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7afcdac-b810-49c0-af1e-015628e7eb4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3d0ba8d-d766-4bf6-bcf0-d2eb81301a02"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5"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F471393-E8EF-475B-81FB-BC59768BE81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7afcdac-b810-49c0-af1e-015628e7eb43"/>
    <ds:schemaRef ds:uri="73d0ba8d-d766-4bf6-bcf0-d2eb81301a0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97DEBCE-D0B0-4F3E-B10B-CC1A03097837}">
  <ds:schemaRefs>
    <ds:schemaRef ds:uri="http://schemas.microsoft.com/sharepoint/v3/contenttype/forms"/>
  </ds:schemaRefs>
</ds:datastoreItem>
</file>

<file path=customXml/itemProps3.xml><?xml version="1.0" encoding="utf-8"?>
<ds:datastoreItem xmlns:ds="http://schemas.openxmlformats.org/officeDocument/2006/customXml" ds:itemID="{C6497707-41E6-49EF-AB6F-71F328E7D457}">
  <ds:schemaRefs>
    <ds:schemaRef ds:uri="http://purl.org/dc/dcmitype/"/>
    <ds:schemaRef ds:uri="http://purl.org/dc/terms/"/>
    <ds:schemaRef ds:uri="http://purl.org/dc/elements/1.1/"/>
    <ds:schemaRef ds:uri="57afcdac-b810-49c0-af1e-015628e7eb43"/>
    <ds:schemaRef ds:uri="http://schemas.microsoft.com/office/2006/metadata/properties"/>
    <ds:schemaRef ds:uri="73d0ba8d-d766-4bf6-bcf0-d2eb81301a02"/>
    <ds:schemaRef ds:uri="http://schemas.microsoft.com/office/2006/documentManagement/typ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60</TotalTime>
  <Words>205</Words>
  <Application>Microsoft Office PowerPoint</Application>
  <PresentationFormat>Widescreen</PresentationFormat>
  <Paragraphs>10</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Palatino Linotype</vt:lpstr>
      <vt:lpstr>Office Theme</vt:lpstr>
      <vt:lpstr>Distribución de casos confirmados de sarampión y tasa de incidencia por 100.000 habitantes según grupos de edad, 2019-2020*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Distribución de casos confirmados de sarampión y tasa de incidencia por 100,000 habitantes según grupos de edad, 2019-2020*</dc:title>
  <dc:creator>Bravo, Ms. Pamela (WDC)</dc:creator>
  <cp:lastModifiedBy>Pacis, Ms. Carmelita Lucia (WDC)</cp:lastModifiedBy>
  <cp:revision>3</cp:revision>
  <dcterms:created xsi:type="dcterms:W3CDTF">2020-02-27T23:57:38Z</dcterms:created>
  <dcterms:modified xsi:type="dcterms:W3CDTF">2020-03-09T19:16:10Z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0x010100756CA7676B86F74E856844E3FCBB414E</vt:lpwstr>
  </property>
</Properties>
</file>