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09185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2F292-018F-4B21-80A6-E0D6C1BAD75F}" v="11" dt="2020-03-12T22:29:21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lerts/2020/Figures/Figuras_Epi_Update_Feb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59199773082436E-2"/>
          <c:y val="3.7414945773287772E-2"/>
          <c:w val="0.9075826213212711"/>
          <c:h val="0.7747572346295588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'Fig 4 _BRA ENG'!$E$2</c:f>
              <c:strCache>
                <c:ptCount val="1"/>
                <c:pt idx="0">
                  <c:v>Confirmed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'Fig 4 _BRA ENG'!$A$3:$B$62</c:f>
              <c:multiLvlStrCache>
                <c:ptCount val="6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</c:lvl>
                <c:lvl>
                  <c:pt idx="0">
                    <c:v>2019</c:v>
                  </c:pt>
                  <c:pt idx="52">
                    <c:v>2020</c:v>
                  </c:pt>
                </c:lvl>
              </c:multiLvlStrCache>
              <c:extLst/>
            </c:multiLvlStrRef>
          </c:cat>
          <c:val>
            <c:numRef>
              <c:f>'Fig 4 _BRA ENG'!$E$3:$E$62</c:f>
              <c:numCache>
                <c:formatCode>0</c:formatCode>
                <c:ptCount val="60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6</c:v>
                </c:pt>
                <c:pt idx="5">
                  <c:v>6</c:v>
                </c:pt>
                <c:pt idx="6">
                  <c:v>19</c:v>
                </c:pt>
                <c:pt idx="7">
                  <c:v>16</c:v>
                </c:pt>
                <c:pt idx="8">
                  <c:v>11</c:v>
                </c:pt>
                <c:pt idx="9">
                  <c:v>15</c:v>
                </c:pt>
                <c:pt idx="10">
                  <c:v>5</c:v>
                </c:pt>
                <c:pt idx="11">
                  <c:v>9</c:v>
                </c:pt>
                <c:pt idx="12">
                  <c:v>3</c:v>
                </c:pt>
                <c:pt idx="13">
                  <c:v>7</c:v>
                </c:pt>
                <c:pt idx="14">
                  <c:v>6</c:v>
                </c:pt>
                <c:pt idx="15">
                  <c:v>9</c:v>
                </c:pt>
                <c:pt idx="16">
                  <c:v>12</c:v>
                </c:pt>
                <c:pt idx="17">
                  <c:v>15</c:v>
                </c:pt>
                <c:pt idx="18">
                  <c:v>15</c:v>
                </c:pt>
                <c:pt idx="19">
                  <c:v>20</c:v>
                </c:pt>
                <c:pt idx="20">
                  <c:v>28</c:v>
                </c:pt>
                <c:pt idx="21">
                  <c:v>43</c:v>
                </c:pt>
                <c:pt idx="22">
                  <c:v>76</c:v>
                </c:pt>
                <c:pt idx="23">
                  <c:v>116</c:v>
                </c:pt>
                <c:pt idx="24">
                  <c:v>191</c:v>
                </c:pt>
                <c:pt idx="25">
                  <c:v>282</c:v>
                </c:pt>
                <c:pt idx="26">
                  <c:v>415</c:v>
                </c:pt>
                <c:pt idx="27">
                  <c:v>574</c:v>
                </c:pt>
                <c:pt idx="28">
                  <c:v>707</c:v>
                </c:pt>
                <c:pt idx="29">
                  <c:v>1170</c:v>
                </c:pt>
                <c:pt idx="30">
                  <c:v>1167</c:v>
                </c:pt>
                <c:pt idx="31">
                  <c:v>1478</c:v>
                </c:pt>
                <c:pt idx="32">
                  <c:v>1357</c:v>
                </c:pt>
                <c:pt idx="33">
                  <c:v>1232</c:v>
                </c:pt>
                <c:pt idx="34">
                  <c:v>1231</c:v>
                </c:pt>
                <c:pt idx="35">
                  <c:v>1194</c:v>
                </c:pt>
                <c:pt idx="36">
                  <c:v>1143</c:v>
                </c:pt>
                <c:pt idx="37">
                  <c:v>1036</c:v>
                </c:pt>
                <c:pt idx="38">
                  <c:v>815</c:v>
                </c:pt>
                <c:pt idx="39">
                  <c:v>819</c:v>
                </c:pt>
                <c:pt idx="40">
                  <c:v>714</c:v>
                </c:pt>
                <c:pt idx="41">
                  <c:v>622</c:v>
                </c:pt>
                <c:pt idx="42">
                  <c:v>488</c:v>
                </c:pt>
                <c:pt idx="43">
                  <c:v>465</c:v>
                </c:pt>
                <c:pt idx="44">
                  <c:v>428</c:v>
                </c:pt>
                <c:pt idx="45">
                  <c:v>277</c:v>
                </c:pt>
                <c:pt idx="46">
                  <c:v>300</c:v>
                </c:pt>
                <c:pt idx="47">
                  <c:v>233</c:v>
                </c:pt>
                <c:pt idx="48">
                  <c:v>205</c:v>
                </c:pt>
                <c:pt idx="49">
                  <c:v>143</c:v>
                </c:pt>
                <c:pt idx="50">
                  <c:v>110</c:v>
                </c:pt>
                <c:pt idx="51">
                  <c:v>78</c:v>
                </c:pt>
                <c:pt idx="52" formatCode="#,##0_);[Red]\(#,##0\)">
                  <c:v>210</c:v>
                </c:pt>
                <c:pt idx="53" formatCode="#,##0_);[Red]\(#,##0\)">
                  <c:v>165</c:v>
                </c:pt>
                <c:pt idx="54" formatCode="#,##0_);[Red]\(#,##0\)">
                  <c:v>170</c:v>
                </c:pt>
                <c:pt idx="55" formatCode="#,##0_);[Red]\(#,##0\)">
                  <c:v>103</c:v>
                </c:pt>
                <c:pt idx="56" formatCode="#,##0_);[Red]\(#,##0\)">
                  <c:v>128</c:v>
                </c:pt>
                <c:pt idx="57" formatCode="#,##0_);[Red]\(#,##0\)">
                  <c:v>51</c:v>
                </c:pt>
                <c:pt idx="58" formatCode="#,##0_);[Red]\(#,##0\)">
                  <c:v>31</c:v>
                </c:pt>
                <c:pt idx="59" formatCode="#,##0_);[Red]\(#,##0\)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6EB-4CE1-B2AF-138420338C07}"/>
            </c:ext>
          </c:extLst>
        </c:ser>
        <c:ser>
          <c:idx val="1"/>
          <c:order val="2"/>
          <c:tx>
            <c:strRef>
              <c:f>'Fig 4 _BRA ENG'!$G$2</c:f>
              <c:strCache>
                <c:ptCount val="1"/>
                <c:pt idx="0">
                  <c:v>Under Investigation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'Fig 4 _BRA ENG'!$A$3:$B$62</c:f>
              <c:multiLvlStrCache>
                <c:ptCount val="6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</c:lvl>
                <c:lvl>
                  <c:pt idx="0">
                    <c:v>2019</c:v>
                  </c:pt>
                  <c:pt idx="52">
                    <c:v>2020</c:v>
                  </c:pt>
                </c:lvl>
              </c:multiLvlStrCache>
              <c:extLst/>
            </c:multiLvlStrRef>
          </c:cat>
          <c:val>
            <c:numRef>
              <c:f>'Fig 4 _BRA ENG'!$G$3:$G$62</c:f>
              <c:numCache>
                <c:formatCode>0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12</c:v>
                </c:pt>
                <c:pt idx="23">
                  <c:v>19</c:v>
                </c:pt>
                <c:pt idx="24">
                  <c:v>18</c:v>
                </c:pt>
                <c:pt idx="25">
                  <c:v>18</c:v>
                </c:pt>
                <c:pt idx="26">
                  <c:v>25</c:v>
                </c:pt>
                <c:pt idx="27">
                  <c:v>24</c:v>
                </c:pt>
                <c:pt idx="28">
                  <c:v>48</c:v>
                </c:pt>
                <c:pt idx="29">
                  <c:v>81</c:v>
                </c:pt>
                <c:pt idx="30">
                  <c:v>96</c:v>
                </c:pt>
                <c:pt idx="31">
                  <c:v>143</c:v>
                </c:pt>
                <c:pt idx="32">
                  <c:v>179</c:v>
                </c:pt>
                <c:pt idx="33">
                  <c:v>227</c:v>
                </c:pt>
                <c:pt idx="34">
                  <c:v>287</c:v>
                </c:pt>
                <c:pt idx="35">
                  <c:v>419</c:v>
                </c:pt>
                <c:pt idx="36">
                  <c:v>530</c:v>
                </c:pt>
                <c:pt idx="37">
                  <c:v>499</c:v>
                </c:pt>
                <c:pt idx="38">
                  <c:v>424</c:v>
                </c:pt>
                <c:pt idx="39">
                  <c:v>451</c:v>
                </c:pt>
                <c:pt idx="40">
                  <c:v>525</c:v>
                </c:pt>
                <c:pt idx="41">
                  <c:v>676</c:v>
                </c:pt>
                <c:pt idx="42">
                  <c:v>742</c:v>
                </c:pt>
                <c:pt idx="43">
                  <c:v>856</c:v>
                </c:pt>
                <c:pt idx="44">
                  <c:v>960</c:v>
                </c:pt>
                <c:pt idx="45">
                  <c:v>715</c:v>
                </c:pt>
                <c:pt idx="46">
                  <c:v>819</c:v>
                </c:pt>
                <c:pt idx="47">
                  <c:v>670</c:v>
                </c:pt>
                <c:pt idx="48">
                  <c:v>641</c:v>
                </c:pt>
                <c:pt idx="49">
                  <c:v>448</c:v>
                </c:pt>
                <c:pt idx="50">
                  <c:v>343</c:v>
                </c:pt>
                <c:pt idx="51">
                  <c:v>133</c:v>
                </c:pt>
                <c:pt idx="52">
                  <c:v>185</c:v>
                </c:pt>
                <c:pt idx="53">
                  <c:v>188</c:v>
                </c:pt>
                <c:pt idx="54">
                  <c:v>294</c:v>
                </c:pt>
                <c:pt idx="55">
                  <c:v>214</c:v>
                </c:pt>
                <c:pt idx="56">
                  <c:v>384</c:v>
                </c:pt>
                <c:pt idx="57">
                  <c:v>302</c:v>
                </c:pt>
                <c:pt idx="58">
                  <c:v>352</c:v>
                </c:pt>
                <c:pt idx="59" formatCode="General">
                  <c:v>114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6EB-4CE1-B2AF-138420338C07}"/>
            </c:ext>
          </c:extLst>
        </c:ser>
        <c:ser>
          <c:idx val="2"/>
          <c:order val="4"/>
          <c:tx>
            <c:strRef>
              <c:f>'Fig 4 _BRA ENG'!$F$2</c:f>
              <c:strCache>
                <c:ptCount val="1"/>
                <c:pt idx="0">
                  <c:v>Discarded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'Fig 4 _BRA ENG'!$A$3:$B$62</c:f>
              <c:multiLvlStrCache>
                <c:ptCount val="60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  <c:pt idx="45">
                    <c:v>46</c:v>
                  </c:pt>
                  <c:pt idx="46">
                    <c:v>47</c:v>
                  </c:pt>
                  <c:pt idx="47">
                    <c:v>48</c:v>
                  </c:pt>
                  <c:pt idx="48">
                    <c:v>49</c:v>
                  </c:pt>
                  <c:pt idx="49">
                    <c:v>50</c:v>
                  </c:pt>
                  <c:pt idx="50">
                    <c:v>51</c:v>
                  </c:pt>
                  <c:pt idx="51">
                    <c:v>52</c:v>
                  </c:pt>
                  <c:pt idx="52">
                    <c:v>1</c:v>
                  </c:pt>
                  <c:pt idx="53">
                    <c:v>2</c:v>
                  </c:pt>
                  <c:pt idx="54">
                    <c:v>3</c:v>
                  </c:pt>
                  <c:pt idx="55">
                    <c:v>4</c:v>
                  </c:pt>
                  <c:pt idx="56">
                    <c:v>5</c:v>
                  </c:pt>
                  <c:pt idx="57">
                    <c:v>6</c:v>
                  </c:pt>
                  <c:pt idx="58">
                    <c:v>7</c:v>
                  </c:pt>
                  <c:pt idx="59">
                    <c:v>8</c:v>
                  </c:pt>
                </c:lvl>
                <c:lvl>
                  <c:pt idx="0">
                    <c:v>2019</c:v>
                  </c:pt>
                  <c:pt idx="52">
                    <c:v>2020</c:v>
                  </c:pt>
                </c:lvl>
              </c:multiLvlStrCache>
              <c:extLst/>
            </c:multiLvlStrRef>
          </c:cat>
          <c:val>
            <c:numRef>
              <c:f>'Fig 4 _BRA ENG'!$F$3:$F$62</c:f>
              <c:numCache>
                <c:formatCode>0</c:formatCode>
                <c:ptCount val="60"/>
                <c:pt idx="0">
                  <c:v>24</c:v>
                </c:pt>
                <c:pt idx="1">
                  <c:v>54</c:v>
                </c:pt>
                <c:pt idx="2">
                  <c:v>42</c:v>
                </c:pt>
                <c:pt idx="3">
                  <c:v>53</c:v>
                </c:pt>
                <c:pt idx="4">
                  <c:v>41</c:v>
                </c:pt>
                <c:pt idx="5">
                  <c:v>41</c:v>
                </c:pt>
                <c:pt idx="6">
                  <c:v>59</c:v>
                </c:pt>
                <c:pt idx="7">
                  <c:v>88</c:v>
                </c:pt>
                <c:pt idx="8">
                  <c:v>76</c:v>
                </c:pt>
                <c:pt idx="9">
                  <c:v>94</c:v>
                </c:pt>
                <c:pt idx="10">
                  <c:v>70</c:v>
                </c:pt>
                <c:pt idx="11">
                  <c:v>93</c:v>
                </c:pt>
                <c:pt idx="12">
                  <c:v>93</c:v>
                </c:pt>
                <c:pt idx="13">
                  <c:v>105</c:v>
                </c:pt>
                <c:pt idx="14">
                  <c:v>87</c:v>
                </c:pt>
                <c:pt idx="15">
                  <c:v>92</c:v>
                </c:pt>
                <c:pt idx="16">
                  <c:v>86</c:v>
                </c:pt>
                <c:pt idx="17">
                  <c:v>80</c:v>
                </c:pt>
                <c:pt idx="18">
                  <c:v>86</c:v>
                </c:pt>
                <c:pt idx="19">
                  <c:v>103</c:v>
                </c:pt>
                <c:pt idx="20">
                  <c:v>109</c:v>
                </c:pt>
                <c:pt idx="21">
                  <c:v>121</c:v>
                </c:pt>
                <c:pt idx="22">
                  <c:v>82</c:v>
                </c:pt>
                <c:pt idx="23">
                  <c:v>79</c:v>
                </c:pt>
                <c:pt idx="24">
                  <c:v>112</c:v>
                </c:pt>
                <c:pt idx="25">
                  <c:v>152</c:v>
                </c:pt>
                <c:pt idx="26">
                  <c:v>231</c:v>
                </c:pt>
                <c:pt idx="27">
                  <c:v>489</c:v>
                </c:pt>
                <c:pt idx="28">
                  <c:v>954</c:v>
                </c:pt>
                <c:pt idx="29">
                  <c:v>1800</c:v>
                </c:pt>
                <c:pt idx="30">
                  <c:v>2199</c:v>
                </c:pt>
                <c:pt idx="31">
                  <c:v>2698</c:v>
                </c:pt>
                <c:pt idx="32">
                  <c:v>2634</c:v>
                </c:pt>
                <c:pt idx="33">
                  <c:v>2523</c:v>
                </c:pt>
                <c:pt idx="34">
                  <c:v>2591</c:v>
                </c:pt>
                <c:pt idx="35">
                  <c:v>2792</c:v>
                </c:pt>
                <c:pt idx="36">
                  <c:v>2879</c:v>
                </c:pt>
                <c:pt idx="37">
                  <c:v>2336</c:v>
                </c:pt>
                <c:pt idx="38">
                  <c:v>1631</c:v>
                </c:pt>
                <c:pt idx="39">
                  <c:v>1727</c:v>
                </c:pt>
                <c:pt idx="40">
                  <c:v>1577</c:v>
                </c:pt>
                <c:pt idx="41">
                  <c:v>1399</c:v>
                </c:pt>
                <c:pt idx="42">
                  <c:v>993</c:v>
                </c:pt>
                <c:pt idx="43">
                  <c:v>729</c:v>
                </c:pt>
                <c:pt idx="44">
                  <c:v>404</c:v>
                </c:pt>
                <c:pt idx="45">
                  <c:v>272</c:v>
                </c:pt>
                <c:pt idx="46">
                  <c:v>237</c:v>
                </c:pt>
                <c:pt idx="47">
                  <c:v>193</c:v>
                </c:pt>
                <c:pt idx="48">
                  <c:v>157</c:v>
                </c:pt>
                <c:pt idx="49">
                  <c:v>121</c:v>
                </c:pt>
                <c:pt idx="50" formatCode="General">
                  <c:v>100</c:v>
                </c:pt>
                <c:pt idx="51" formatCode="General">
                  <c:v>109</c:v>
                </c:pt>
                <c:pt idx="52">
                  <c:v>214</c:v>
                </c:pt>
                <c:pt idx="53">
                  <c:v>250</c:v>
                </c:pt>
                <c:pt idx="54">
                  <c:v>187</c:v>
                </c:pt>
                <c:pt idx="55">
                  <c:v>117</c:v>
                </c:pt>
                <c:pt idx="56">
                  <c:v>95</c:v>
                </c:pt>
                <c:pt idx="57">
                  <c:v>65</c:v>
                </c:pt>
                <c:pt idx="58">
                  <c:v>23</c:v>
                </c:pt>
                <c:pt idx="59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6EB-4CE1-B2AF-138420338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8307696"/>
        <c:axId val="1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'C:\Users\chiumon\OneDrive - Pan American Health Organization\MEASLES\EPI UPDATES\2020\Enero_2020\[Figuras_EpiUpdate_En_2020_Final.xlsx]Fig 3 _BRA'!$C$2</c15:sqref>
                        </c15:formulaRef>
                      </c:ext>
                    </c:extLst>
                    <c:strCache>
                      <c:ptCount val="1"/>
                      <c:pt idx="0">
                        <c:v>Confirmados por laboratorio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'[1]Fig 3 _BRA'!$C$3:$C$54</c15:sqref>
                        </c15:formulaRef>
                      </c:ext>
                    </c:extLst>
                    <c:numCache>
                      <c:formatCode>General</c:formatCode>
                      <c:ptCount val="5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60</c:v>
                      </c:pt>
                      <c:pt idx="22">
                        <c:v>110</c:v>
                      </c:pt>
                      <c:pt idx="23">
                        <c:v>120</c:v>
                      </c:pt>
                      <c:pt idx="24">
                        <c:v>260</c:v>
                      </c:pt>
                      <c:pt idx="25">
                        <c:v>370</c:v>
                      </c:pt>
                      <c:pt idx="26">
                        <c:v>500</c:v>
                      </c:pt>
                      <c:pt idx="27">
                        <c:v>475</c:v>
                      </c:pt>
                      <c:pt idx="28">
                        <c:v>870</c:v>
                      </c:pt>
                      <c:pt idx="29">
                        <c:v>815</c:v>
                      </c:pt>
                      <c:pt idx="30">
                        <c:v>1002.905892003</c:v>
                      </c:pt>
                      <c:pt idx="31">
                        <c:v>870</c:v>
                      </c:pt>
                      <c:pt idx="32">
                        <c:v>770</c:v>
                      </c:pt>
                      <c:pt idx="33">
                        <c:v>590</c:v>
                      </c:pt>
                      <c:pt idx="34">
                        <c:v>290</c:v>
                      </c:pt>
                      <c:pt idx="35">
                        <c:v>214</c:v>
                      </c:pt>
                      <c:pt idx="36">
                        <c:v>67</c:v>
                      </c:pt>
                      <c:pt idx="37">
                        <c:v>84.830646652509998</c:v>
                      </c:pt>
                      <c:pt idx="38">
                        <c:v>42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6EB-4CE1-B2AF-138420338C07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'C:\Users\chiumon\OneDrive - Pan American Health Organization\MEASLES\EPI UPDATES\2020\Enero_2020\[Figuras_EpiUpdate_En_2020_Final.xlsx]Fig 3 _BRA'!$D$2</c15:sqref>
                        </c15:formulaRef>
                      </c:ext>
                    </c:extLst>
                    <c:strCache>
                      <c:ptCount val="1"/>
                      <c:pt idx="0">
                        <c:v>Confirmados por clinica y nexo epidemiologico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#REF!</c15:sqref>
                        </c15:formulaRef>
                      </c:ext>
                    </c:extLst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'[1]Fig 3 _BRA'!$D$3:$D$54</c15:sqref>
                        </c15:formulaRef>
                      </c:ext>
                    </c:extLst>
                    <c:numCache>
                      <c:formatCode>General</c:formatCode>
                      <c:ptCount val="52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200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120</c:v>
                      </c:pt>
                      <c:pt idx="29">
                        <c:v>200</c:v>
                      </c:pt>
                      <c:pt idx="30">
                        <c:v>175</c:v>
                      </c:pt>
                      <c:pt idx="31">
                        <c:v>225</c:v>
                      </c:pt>
                      <c:pt idx="32">
                        <c:v>201</c:v>
                      </c:pt>
                      <c:pt idx="33">
                        <c:v>130</c:v>
                      </c:pt>
                      <c:pt idx="34">
                        <c:v>110</c:v>
                      </c:pt>
                      <c:pt idx="35">
                        <c:v>63</c:v>
                      </c:pt>
                      <c:pt idx="36">
                        <c:v>8</c:v>
                      </c:pt>
                      <c:pt idx="37">
                        <c:v>45</c:v>
                      </c:pt>
                      <c:pt idx="38">
                        <c:v>36</c:v>
                      </c:pt>
                      <c:pt idx="39">
                        <c:v>45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6EB-4CE1-B2AF-138420338C07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 4 _BRA ENG'!$E$1:$G$1</c15:sqref>
                        </c15:formulaRef>
                      </c:ext>
                    </c:extLst>
                    <c:strCache>
                      <c:ptCount val="1"/>
                      <c:pt idx="0">
                        <c:v>Confirmed Discarded Under Investigation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6EB-4CE1-B2AF-138420338C07}"/>
                  </c:ext>
                </c:extLst>
              </c15:ser>
            </c15:filteredBarSeries>
          </c:ext>
        </c:extLst>
      </c:barChart>
      <c:catAx>
        <c:axId val="478307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Epidemiological week of rash onset</a:t>
                </a:r>
              </a:p>
            </c:rich>
          </c:tx>
          <c:layout>
            <c:manualLayout>
              <c:xMode val="edge"/>
              <c:yMode val="edge"/>
              <c:x val="0.36706387711023852"/>
              <c:y val="0.936643143663645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0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cases</a:t>
                </a:r>
              </a:p>
            </c:rich>
          </c:tx>
          <c:layout>
            <c:manualLayout>
              <c:xMode val="edge"/>
              <c:yMode val="edge"/>
              <c:x val="8.5106382978723406E-3"/>
              <c:y val="0.291764437373717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3076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7497-9EA8-4285-A2CB-397403881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6853C-F908-4224-BC54-026FC3B08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54430-BB6E-41EF-8D7B-561B9344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EA7D9-6202-4C58-B888-493BB1BD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EC-2829-4DE8-8063-EBBF0040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2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0C7F-9E43-4931-A4D6-B6DF1F74F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3B7B9-5374-40E3-BBE4-4CAC58D7C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E130-2751-4D23-88C6-EF7A10E8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029DE-F378-4099-8477-302C2752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59639-3023-4315-9CAA-D4C41881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76B435-8014-4156-B0AD-6433DE7DD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493FE-9A48-407C-B311-45F17AE3E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E280B-679F-4586-B6C3-2A88815D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60F0D-9629-407B-913C-346FAF9B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B5356-F915-4600-A2D1-5AA9B7A5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06C1-9F98-43BC-BBAD-DC8D6790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4792-A243-42C8-A289-E963E4561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EBCB3-2BA9-47ED-A0B5-3F2E5F43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35DE-EFF3-4E6F-89F2-594E12A9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6D834-800D-45E8-B62F-533BD566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7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EF98-CA2D-46AF-98EE-F3B67CBCE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D34C8-F6E6-4F6E-B79E-776A0E6C1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573E1-401A-48BB-857F-418CED20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2EFE6-12C1-4382-8F2F-B662BC6EA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104B7-F7F7-48AC-B8FE-711FB7F5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75AD4-9022-4F40-AB9D-3DC6363C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82C4C-F9A6-4B3A-801A-360BA0096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2F9BF-0ED7-4504-AEAF-39A25F10D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AA648-5C49-4FB2-BCE3-320527F2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70B04-0801-4956-BEC0-B0F72CA0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00363-A48C-43EB-83AE-27720106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6B8F-CD2B-423E-8AB8-DE3BDE18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0D7C-F94C-4357-BA7F-1A9089C5D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E89501-4C24-4421-93A0-B3BCE227A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777F4-1569-44C9-B63D-31D04F70F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F9D2B-590E-4AAD-BDCC-75B734E7E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AB360-AEC0-420D-BF36-DB1F5E32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31D41-5901-49A7-96F6-871A44DC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7A021-487F-499B-BC88-0AA74C1A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3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727C-55DA-4511-A672-B68072FB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F5F8C-A013-419A-8CD0-3B5909150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14AD9-1C18-41A2-B349-03FF59BC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7922A-B2BC-4A28-8D38-08C0736C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23B88-45E2-4743-A4EF-6247BA7B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08B43-6F6B-4635-99C0-F40F4AB7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F1D3D-AAC3-4636-9BBC-4E95B2D3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A84E-BDFC-4019-8CFD-23002586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786F3-57AA-42B9-B55D-030DFC101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F31C8-BB69-4D9E-9308-D4A775299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52E7-54B3-410B-BD60-7930B924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1D0E5-B662-4547-9C20-60EB1D4B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9AC5A-2A2E-45CB-A2EA-184DA3A3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233A-7C18-4BFD-9757-411E754C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05C328-9E27-4AEB-B1CA-42D140A78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A6B83-7C0A-4118-BC81-1E25E7907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4E57E-5EC4-4D2D-90C3-601225BA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09E43-FF8E-4409-B501-5745E706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40E34-CD5D-4F4E-BCFD-7EA217AA8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1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D4369-6E02-49B2-924D-2035E291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6EB5C-8669-487F-8E6C-B661F9EB3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E0B6A-08BD-4FC0-84FF-1E54A7973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A062-1540-4BAE-B1C9-1A5F63D8D91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401C3-1D28-4097-8210-FDCDF2E33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EB5BA-D443-4439-8FCE-1B40CF87B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AF4DD-10D7-4C36-8E06-62C23DF11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8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1">
            <a:extLst>
              <a:ext uri="{FF2B5EF4-FFF2-40B4-BE49-F238E27FC236}">
                <a16:creationId xmlns:a16="http://schemas.microsoft.com/office/drawing/2014/main" id="{A9281D62-F209-44E9-9B0B-5DC8B5558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807280"/>
              </p:ext>
            </p:extLst>
          </p:nvPr>
        </p:nvGraphicFramePr>
        <p:xfrm>
          <a:off x="1162049" y="1409700"/>
          <a:ext cx="10100000" cy="4599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98F205C-D225-4ADB-89D1-0A83AB1A7290}"/>
              </a:ext>
            </a:extLst>
          </p:cNvPr>
          <p:cNvSpPr txBox="1">
            <a:spLocks/>
          </p:cNvSpPr>
          <p:nvPr/>
        </p:nvSpPr>
        <p:spPr>
          <a:xfrm>
            <a:off x="838199" y="291090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Reported cases of measles by epidemiological week (EW) of rash onset. Brazil, 2019-2020*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51DC9-8D57-4C8E-B485-88153BB180F4}"/>
              </a:ext>
            </a:extLst>
          </p:cNvPr>
          <p:cNvSpPr txBox="1"/>
          <p:nvPr/>
        </p:nvSpPr>
        <p:spPr>
          <a:xfrm>
            <a:off x="1281873" y="6304547"/>
            <a:ext cx="699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Source: Surveillance weekly reports sent to the Immunization Unit of PAHO/WHO</a:t>
            </a:r>
          </a:p>
          <a:p>
            <a:pPr defTabSz="342900"/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*Data up to EW- 8,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568EBD-9DC2-4207-ADCB-46FA5A37D4A7}"/>
              </a:ext>
            </a:extLst>
          </p:cNvPr>
          <p:cNvSpPr txBox="1"/>
          <p:nvPr/>
        </p:nvSpPr>
        <p:spPr>
          <a:xfrm>
            <a:off x="9539773" y="1914723"/>
            <a:ext cx="115699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N=70,094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4AFE0F3-D9FB-431E-87E2-C4DAB9B68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18470"/>
              </p:ext>
            </p:extLst>
          </p:nvPr>
        </p:nvGraphicFramePr>
        <p:xfrm>
          <a:off x="2255885" y="2041149"/>
          <a:ext cx="2476102" cy="8832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38051">
                  <a:extLst>
                    <a:ext uri="{9D8B030D-6E8A-4147-A177-3AD203B41FA5}">
                      <a16:colId xmlns:a16="http://schemas.microsoft.com/office/drawing/2014/main" val="1563336810"/>
                    </a:ext>
                  </a:extLst>
                </a:gridCol>
                <a:gridCol w="1238051">
                  <a:extLst>
                    <a:ext uri="{9D8B030D-6E8A-4147-A177-3AD203B41FA5}">
                      <a16:colId xmlns:a16="http://schemas.microsoft.com/office/drawing/2014/main" val="1187768062"/>
                    </a:ext>
                  </a:extLst>
                </a:gridCol>
              </a:tblGrid>
              <a:tr h="264632">
                <a:tc>
                  <a:txBody>
                    <a:bodyPr/>
                    <a:lstStyle/>
                    <a:p>
                      <a:r>
                        <a:rPr lang="en-US" sz="1000" dirty="0"/>
                        <a:t>Confirmed</a:t>
                      </a:r>
                      <a:endParaRPr lang="en-US" sz="1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20,184</a:t>
                      </a:r>
                      <a:endParaRPr lang="en-US" sz="10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226623"/>
                  </a:ext>
                </a:extLst>
              </a:tr>
              <a:tr h="268768">
                <a:tc>
                  <a:txBody>
                    <a:bodyPr/>
                    <a:lstStyle/>
                    <a:p>
                      <a:r>
                        <a:rPr lang="en-US" sz="1000" dirty="0"/>
                        <a:t>Discarded</a:t>
                      </a:r>
                      <a:endParaRPr lang="en-US" sz="1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36,849</a:t>
                      </a:r>
                      <a:endParaRPr lang="en-US" sz="10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302486"/>
                  </a:ext>
                </a:extLst>
              </a:tr>
              <a:tr h="349875">
                <a:tc>
                  <a:txBody>
                    <a:bodyPr/>
                    <a:lstStyle/>
                    <a:p>
                      <a:r>
                        <a:rPr lang="en-US" sz="1000" dirty="0"/>
                        <a:t>Under investigation</a:t>
                      </a:r>
                      <a:endParaRPr lang="en-US" sz="1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13,061</a:t>
                      </a:r>
                      <a:endParaRPr lang="en-US" sz="10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540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3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82DF4D-0297-48C8-B287-A3DF30348989}"/>
</file>

<file path=customXml/itemProps2.xml><?xml version="1.0" encoding="utf-8"?>
<ds:datastoreItem xmlns:ds="http://schemas.openxmlformats.org/officeDocument/2006/customXml" ds:itemID="{18E02E27-5AF0-48EC-8601-3318101CD2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BE49CE-5D03-4BDB-9546-A87FE6E5473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2020-03-12T22:06:19Z</dcterms:created>
  <dcterms:modified xsi:type="dcterms:W3CDTF">2020-03-18T14:50:28Z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