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0416121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3CA99-EB37-44B7-B523-C8321AD55D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EAF41-8C23-4D25-B93C-78F5B3D09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measles virus sequences reported to </a:t>
            </a:r>
            <a:r>
              <a:rPr lang="en-US" dirty="0" err="1"/>
              <a:t>MeaNS</a:t>
            </a:r>
            <a:r>
              <a:rPr lang="en-US" dirty="0"/>
              <a:t> during the last 8 years</a:t>
            </a:r>
            <a:r>
              <a:rPr lang="en-US"/>
              <a:t>, only </a:t>
            </a:r>
            <a:r>
              <a:rPr lang="en-US" dirty="0"/>
              <a:t>two of them have been detected during all this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85D0E-6511-AB44-B03E-8E3001D6D9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096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16B9-CA89-49FF-90EB-0FD1C5D31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9462A-7CDB-447F-9BDC-A42AF322D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D0C26-CE94-42EF-B372-458FCE80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1CEC6-AA6D-4C45-96D9-522093E2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260BC-2A16-4304-A2AC-9C08A524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7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D41D-9340-428C-9F67-596E7B1F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958D7-E275-489D-81C6-51F02449D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B7E0C-3A0C-4108-A528-0A83E2F8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9EC4E-50C3-4C7D-942F-817547F0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D01ED-5CB4-4C36-AF0D-9FD2B516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D6E36-EDF4-4EC5-A71A-23395A164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BA520-8ECF-4745-B16A-451D3D038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94D2-E4C6-4BEF-A903-828A0ED0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0CCBB-4D2C-4052-A665-DBCBFD26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B985-1280-4A45-AA50-FD7F4397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83CA-033B-4020-92A7-41CD9A44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82FD-6049-4BD6-8BCC-3549D70F3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00D1A-B9A8-466B-B7FF-4B220CB1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474D-41DB-40F5-933A-F0C81BD7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7CC2-1F7B-4FC0-9860-E5716B16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7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AB761-2E46-4AEB-9044-904DF883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9EED7-69CB-44E7-8D5F-C1E6AA09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D060B-6242-439F-A72E-BBDA8E2C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977DC-0EF8-4BCA-A346-037E663D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623E-DF95-4AC3-8B37-16CEF17D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B896-855A-4B05-B5D4-655EF659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60DDD-AAD1-44BE-B568-43F131E5E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BAACF-7F94-45DD-B100-2C04C464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4D54A-1ED1-4CDC-A066-080E3F6B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F6751-4899-4BB0-A704-4155D0B2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63C3F-04D2-446F-BDE3-F3294FBD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224F-2C1B-40B4-A436-41D85172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C0A14-442C-4B5C-BA95-E1EA4D19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97C22-A8CC-4703-BEE1-B4E476416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A8F09-C251-4CDA-9F78-F7F59A79B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C9CA7-D184-43CD-ACB0-31DF75CB6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8B722-184A-49B4-AA19-5A2CC1B5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3E4AE-123C-4048-B6FC-48B003D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0862A0-46BA-4C52-A165-359F045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012E-E063-48FB-8BED-F7E1B0F8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063FE-ECCB-4442-9727-7783D868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A3E1C-77DA-40A7-A327-D7180EC9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FCB87-DB8F-42EC-B91D-2FB78AF1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3E250-FC33-4E0D-88F1-3EEF7811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1E1CB-5E38-418F-AC92-7F137EC5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D0E69-EB1C-4F68-AC57-1AFA0A7B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0D63-4692-44C6-9AAF-B23C326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18FF-2047-496E-B06E-F170228D6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B9F37-345D-4E1E-A9F4-F9EE4CD6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15ABB-A644-4549-85A9-A4472130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77F15-159D-43F8-99EF-83EF6C6D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0ABF1-81EC-4DC2-8F86-A824EE7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E2B1-88DE-4118-BAFA-C902181C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99D44-7121-41EE-8252-DC6024385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31AAE-AC35-4BBD-917E-78BCBB54A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D52AD-B749-4B4F-99F2-B662C30B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4F4DF-A1DC-4E30-974D-D0AC3ABB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1479-8F5B-4715-A370-57C3A502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1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BCE0A-1FEA-41A6-9220-65942A70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EECDA-2B52-41BF-BF57-0391EAB9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C2FA9-9AEA-4AAC-9C11-5FC0A6849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0271-2446-40EE-BB79-C9B2EBB89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9B7FF-1574-41DD-BFEE-A1E35105A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060" y="5057942"/>
            <a:ext cx="5259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i="1" dirty="0">
                <a:ea typeface="+mn-ea"/>
              </a:rPr>
              <a:t>*Source</a:t>
            </a:r>
            <a:r>
              <a:rPr lang="en-US" sz="1300" dirty="0">
                <a:ea typeface="+mn-ea"/>
              </a:rPr>
              <a:t>: MeaNS, N-450 measles sequences by 20 January of 2020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A88509-12E6-F148-B8FE-49A4C607CA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8361" y="232079"/>
            <a:ext cx="11055302" cy="6445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Measles</a:t>
            </a:r>
            <a:r>
              <a:rPr lang="en-US" sz="2800" b="1" dirty="0">
                <a:latin typeface="Palatino Linotype" panose="02040502050505030304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Genotypes</a:t>
            </a:r>
            <a:r>
              <a:rPr lang="en-US" sz="2800" b="1" dirty="0">
                <a:latin typeface="Palatino Linotype" panose="02040502050505030304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reported to Measles Nucleotide Surveillance </a:t>
            </a:r>
            <a:r>
              <a:rPr lang="en-US" sz="2800" b="1" dirty="0">
                <a:solidFill>
                  <a:schemeClr val="accent2"/>
                </a:solidFill>
                <a:latin typeface="Palatino Linotype" panose="02040502050505030304" pitchFamily="18" charset="0"/>
                <a:cs typeface="Arial" charset="0"/>
              </a:rPr>
              <a:t>(</a:t>
            </a:r>
            <a:r>
              <a:rPr lang="en-US" sz="2800" b="1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MeaNS)</a:t>
            </a:r>
            <a:r>
              <a:rPr lang="en-US" sz="2800" b="1" dirty="0">
                <a:latin typeface="Palatino Linotype" panose="02040502050505030304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by year. Region of the Americas, 2012-2019*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22D87-BCF3-4970-A19A-DBD72E441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76924"/>
              </p:ext>
            </p:extLst>
          </p:nvPr>
        </p:nvGraphicFramePr>
        <p:xfrm>
          <a:off x="1402537" y="1303445"/>
          <a:ext cx="8456484" cy="3706360"/>
        </p:xfrm>
        <a:graphic>
          <a:graphicData uri="http://schemas.openxmlformats.org/drawingml/2006/table">
            <a:tbl>
              <a:tblPr/>
              <a:tblGrid>
                <a:gridCol w="939609">
                  <a:extLst>
                    <a:ext uri="{9D8B030D-6E8A-4147-A177-3AD203B41FA5}">
                      <a16:colId xmlns:a16="http://schemas.microsoft.com/office/drawing/2014/main" val="190018304"/>
                    </a:ext>
                  </a:extLst>
                </a:gridCol>
                <a:gridCol w="734706">
                  <a:extLst>
                    <a:ext uri="{9D8B030D-6E8A-4147-A177-3AD203B41FA5}">
                      <a16:colId xmlns:a16="http://schemas.microsoft.com/office/drawing/2014/main" val="3738194108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700529649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187732694"/>
                    </a:ext>
                  </a:extLst>
                </a:gridCol>
                <a:gridCol w="928910">
                  <a:extLst>
                    <a:ext uri="{9D8B030D-6E8A-4147-A177-3AD203B41FA5}">
                      <a16:colId xmlns:a16="http://schemas.microsoft.com/office/drawing/2014/main" val="3398822418"/>
                    </a:ext>
                  </a:extLst>
                </a:gridCol>
                <a:gridCol w="906528">
                  <a:extLst>
                    <a:ext uri="{9D8B030D-6E8A-4147-A177-3AD203B41FA5}">
                      <a16:colId xmlns:a16="http://schemas.microsoft.com/office/drawing/2014/main" val="2453028971"/>
                    </a:ext>
                  </a:extLst>
                </a:gridCol>
                <a:gridCol w="906528">
                  <a:extLst>
                    <a:ext uri="{9D8B030D-6E8A-4147-A177-3AD203B41FA5}">
                      <a16:colId xmlns:a16="http://schemas.microsoft.com/office/drawing/2014/main" val="1851056140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68595609"/>
                    </a:ext>
                  </a:extLst>
                </a:gridCol>
                <a:gridCol w="828186">
                  <a:extLst>
                    <a:ext uri="{9D8B030D-6E8A-4147-A177-3AD203B41FA5}">
                      <a16:colId xmlns:a16="http://schemas.microsoft.com/office/drawing/2014/main" val="1095007207"/>
                    </a:ext>
                  </a:extLst>
                </a:gridCol>
                <a:gridCol w="693883">
                  <a:extLst>
                    <a:ext uri="{9D8B030D-6E8A-4147-A177-3AD203B41FA5}">
                      <a16:colId xmlns:a16="http://schemas.microsoft.com/office/drawing/2014/main" val="1753056056"/>
                    </a:ext>
                  </a:extLst>
                </a:gridCol>
              </a:tblGrid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2013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1,888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32805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47294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53317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12254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82712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16885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41652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60519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2,638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95092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8B23FBE-E72A-44FE-BD47-12BCEAEDDA43}"/>
              </a:ext>
            </a:extLst>
          </p:cNvPr>
          <p:cNvSpPr/>
          <p:nvPr/>
        </p:nvSpPr>
        <p:spPr>
          <a:xfrm flipH="1">
            <a:off x="991181" y="5513426"/>
            <a:ext cx="10232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 reduction in the variability of measles genotypes was observed during the last years, resulting in the predominance of genotypes </a:t>
            </a:r>
            <a:r>
              <a:rPr lang="en-US" b="1" u="sng" dirty="0"/>
              <a:t>D8 and B3</a:t>
            </a:r>
            <a:r>
              <a:rPr lang="en-US" dirty="0"/>
              <a:t> for 2018 and 2019. Therefore, a close collaboration and communication between epidemiology and laboratory is needed to improve the molecular epidemiology and better tracking of transmission pathways. </a:t>
            </a:r>
          </a:p>
        </p:txBody>
      </p:sp>
    </p:spTree>
    <p:extLst>
      <p:ext uri="{BB962C8B-B14F-4D97-AF65-F5344CB8AC3E}">
        <p14:creationId xmlns:p14="http://schemas.microsoft.com/office/powerpoint/2010/main" val="416789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CDD07E-FDD5-4B14-9C47-1C226C35A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342D48-D2AE-4BEA-B4DB-C4510EB26E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0635BB-B258-4A50-81BA-DD4D6F774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199</Words>
  <Application>Microsoft Office PowerPoint</Application>
  <PresentationFormat>Widescreen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Measles Genotypes reported to Measles Nucleotide Surveillance (MeaNS) by year. Region of the Americas, 2012-2019*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2020-03-31T21:27:05Z</dcterms:created>
  <dcterms:modified xsi:type="dcterms:W3CDTF">2020-04-03T13:22:23Z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