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04161214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C3CA99-EB37-44B7-B523-C8321AD55D0A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EAF41-8C23-4D25-B93C-78F5B3D09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8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the measles virus sequences reported to </a:t>
            </a:r>
            <a:r>
              <a:rPr lang="en-US" dirty="0" err="1"/>
              <a:t>MeaNS</a:t>
            </a:r>
            <a:r>
              <a:rPr lang="en-US" dirty="0"/>
              <a:t> during the last 8 years</a:t>
            </a:r>
            <a:r>
              <a:rPr lang="en-US"/>
              <a:t>, only </a:t>
            </a:r>
            <a:r>
              <a:rPr lang="en-US" dirty="0"/>
              <a:t>two of them have been detected during all this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485D0E-6511-AB44-B03E-8E3001D6D9DB}" type="slidenum">
              <a:rPr lang="en-US" altLang="x-none" smtClean="0"/>
              <a:pPr/>
              <a:t>1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57107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716B9-CA89-49FF-90EB-0FD1C5D31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9462A-7CDB-447F-9BDC-A42AF322D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D0C26-CE94-42EF-B372-458FCE802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1CEC6-AA6D-4C45-96D9-522093E2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260BC-2A16-4304-A2AC-9C08A5246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71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FD41D-9340-428C-9F67-596E7B1F7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958D7-E275-489D-81C6-51F02449D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B7E0C-3A0C-4108-A528-0A83E2F8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9EC4E-50C3-4C7D-942F-817547F0B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D01ED-5CB4-4C36-AF0D-9FD2B5161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D6E36-EDF4-4EC5-A71A-23395A164B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BA520-8ECF-4745-B16A-451D3D038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D94D2-E4C6-4BEF-A903-828A0ED0B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0CCBB-4D2C-4052-A665-DBCBFD26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CB985-1280-4A45-AA50-FD7F4397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2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E83CA-033B-4020-92A7-41CD9A447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C82FD-6049-4BD6-8BCC-3549D70F3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00D1A-B9A8-466B-B7FF-4B220CB19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D474D-41DB-40F5-933A-F0C81BD7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37CC2-1F7B-4FC0-9860-E5716B169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7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AB761-2E46-4AEB-9044-904DF883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9EED7-69CB-44E7-8D5F-C1E6AA093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D060B-6242-439F-A72E-BBDA8E2C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977DC-0EF8-4BCA-A346-037E663D5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9623E-DF95-4AC3-8B37-16CEF17D0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9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B896-855A-4B05-B5D4-655EF659B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60DDD-AAD1-44BE-B568-43F131E5EF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BAACF-7F94-45DD-B100-2C04C4647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4D54A-1ED1-4CDC-A066-080E3F6BB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AF6751-4899-4BB0-A704-4155D0B2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63C3F-04D2-446F-BDE3-F3294FBD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19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D224F-2C1B-40B4-A436-41D85172A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C0A14-442C-4B5C-BA95-E1EA4D197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D97C22-A8CC-4703-BEE1-B4E476416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3A8F09-C251-4CDA-9F78-F7F59A79B9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BC9CA7-D184-43CD-ACB0-31DF75CB6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08B722-184A-49B4-AA19-5A2CC1B5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73E4AE-123C-4048-B6FC-48B003DB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0862A0-46BA-4C52-A165-359F0458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4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9012E-E063-48FB-8BED-F7E1B0F87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1063FE-ECCB-4442-9727-7783D868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A3E1C-77DA-40A7-A327-D7180EC9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FCB87-DB8F-42EC-B91D-2FB78AF1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0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43E250-FC33-4E0D-88F1-3EEF7811C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B1E1CB-5E38-418F-AC92-7F137EC5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D0E69-EB1C-4F68-AC57-1AFA0A7B5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A0D63-4692-44C6-9AAF-B23C3263C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18FF-2047-496E-B06E-F170228D6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B9F37-345D-4E1E-A9F4-F9EE4CD68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15ABB-A644-4549-85A9-A4472130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77F15-159D-43F8-99EF-83EF6C6D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0ABF1-81EC-4DC2-8F86-A824EE73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6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7E2B1-88DE-4118-BAFA-C902181C8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B99D44-7121-41EE-8252-DC6024385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931AAE-AC35-4BBD-917E-78BCBB54A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ED52AD-B749-4B4F-99F2-B662C30B3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4F4DF-A1DC-4E30-974D-D0AC3ABB0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61479-8F5B-4715-A370-57C3A502B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1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6BCE0A-1FEA-41A6-9220-65942A70E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EECDA-2B52-41BF-BF57-0391EAB96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C2FA9-9AEA-4AAC-9C11-5FC0A6849C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10C0-E3EB-4E94-B2F3-764AD5F82C4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C0271-2446-40EE-BB79-C9B2EBB89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9B7FF-1574-41DD-BFEE-A1E35105A2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AFA3D-C196-49A9-BB41-52E0075999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2340" y="4898639"/>
            <a:ext cx="318307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 i="1" dirty="0">
                <a:ea typeface="+mn-ea"/>
              </a:rPr>
              <a:t>*MeaNS: </a:t>
            </a:r>
            <a:r>
              <a:rPr lang="en-US" sz="1300" b="1" dirty="0">
                <a:cs typeface="Arial" charset="0"/>
              </a:rPr>
              <a:t>Measles Nucleotide Surveillance</a:t>
            </a:r>
            <a:r>
              <a:rPr lang="en-US" sz="1300" i="1" dirty="0">
                <a:ea typeface="+mn-ea"/>
              </a:rPr>
              <a:t> </a:t>
            </a:r>
            <a:endParaRPr lang="en-US" sz="1300" dirty="0">
              <a:ea typeface="+mn-ea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1A88509-12E6-F148-B8FE-49A4C607CA9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08501" y="232079"/>
            <a:ext cx="10948350" cy="64452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s-419" sz="2800" b="1" dirty="0">
                <a:solidFill>
                  <a:srgbClr val="FF6600"/>
                </a:solidFill>
                <a:latin typeface="Palatino Linotype" panose="02040502050505030304" pitchFamily="18" charset="0"/>
                <a:cs typeface="Arial" charset="0"/>
              </a:rPr>
              <a:t>Genotipos </a:t>
            </a:r>
            <a:r>
              <a:rPr lang="es-419" sz="28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charset="0"/>
              </a:rPr>
              <a:t>de sarampión reportados al </a:t>
            </a:r>
            <a:r>
              <a:rPr lang="es-419" sz="2800" b="1" dirty="0">
                <a:solidFill>
                  <a:srgbClr val="FF6600"/>
                </a:solidFill>
                <a:latin typeface="Palatino Linotype" panose="02040502050505030304" pitchFamily="18" charset="0"/>
                <a:cs typeface="Arial" charset="0"/>
              </a:rPr>
              <a:t>MeaNS*</a:t>
            </a:r>
            <a:r>
              <a:rPr lang="es-419" sz="2800" b="1" dirty="0">
                <a:latin typeface="Palatino Linotype" panose="02040502050505030304" pitchFamily="18" charset="0"/>
                <a:cs typeface="Arial" charset="0"/>
              </a:rPr>
              <a:t> </a:t>
            </a:r>
            <a:r>
              <a:rPr lang="es-419" sz="2800" b="1" dirty="0">
                <a:solidFill>
                  <a:schemeClr val="accent1">
                    <a:lumMod val="75000"/>
                  </a:schemeClr>
                </a:solidFill>
                <a:latin typeface="Palatino Linotype" panose="02040502050505030304" pitchFamily="18" charset="0"/>
                <a:cs typeface="Arial" charset="0"/>
              </a:rPr>
              <a:t>por año. Región de las Américas, 2012-2019**   </a:t>
            </a:r>
            <a:endParaRPr lang="es-419" sz="2800" b="1" dirty="0">
              <a:solidFill>
                <a:schemeClr val="accent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122D87-BCF3-4970-A19A-DBD72E441F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649246"/>
              </p:ext>
            </p:extLst>
          </p:nvPr>
        </p:nvGraphicFramePr>
        <p:xfrm>
          <a:off x="1395662" y="1150335"/>
          <a:ext cx="8456484" cy="3600420"/>
        </p:xfrm>
        <a:graphic>
          <a:graphicData uri="http://schemas.openxmlformats.org/drawingml/2006/table">
            <a:tbl>
              <a:tblPr/>
              <a:tblGrid>
                <a:gridCol w="939609">
                  <a:extLst>
                    <a:ext uri="{9D8B030D-6E8A-4147-A177-3AD203B41FA5}">
                      <a16:colId xmlns:a16="http://schemas.microsoft.com/office/drawing/2014/main" val="190018304"/>
                    </a:ext>
                  </a:extLst>
                </a:gridCol>
                <a:gridCol w="734706">
                  <a:extLst>
                    <a:ext uri="{9D8B030D-6E8A-4147-A177-3AD203B41FA5}">
                      <a16:colId xmlns:a16="http://schemas.microsoft.com/office/drawing/2014/main" val="3738194108"/>
                    </a:ext>
                  </a:extLst>
                </a:gridCol>
                <a:gridCol w="839378">
                  <a:extLst>
                    <a:ext uri="{9D8B030D-6E8A-4147-A177-3AD203B41FA5}">
                      <a16:colId xmlns:a16="http://schemas.microsoft.com/office/drawing/2014/main" val="2700529649"/>
                    </a:ext>
                  </a:extLst>
                </a:gridCol>
                <a:gridCol w="839378">
                  <a:extLst>
                    <a:ext uri="{9D8B030D-6E8A-4147-A177-3AD203B41FA5}">
                      <a16:colId xmlns:a16="http://schemas.microsoft.com/office/drawing/2014/main" val="2187732694"/>
                    </a:ext>
                  </a:extLst>
                </a:gridCol>
                <a:gridCol w="928910">
                  <a:extLst>
                    <a:ext uri="{9D8B030D-6E8A-4147-A177-3AD203B41FA5}">
                      <a16:colId xmlns:a16="http://schemas.microsoft.com/office/drawing/2014/main" val="3398822418"/>
                    </a:ext>
                  </a:extLst>
                </a:gridCol>
                <a:gridCol w="906528">
                  <a:extLst>
                    <a:ext uri="{9D8B030D-6E8A-4147-A177-3AD203B41FA5}">
                      <a16:colId xmlns:a16="http://schemas.microsoft.com/office/drawing/2014/main" val="2453028971"/>
                    </a:ext>
                  </a:extLst>
                </a:gridCol>
                <a:gridCol w="906528">
                  <a:extLst>
                    <a:ext uri="{9D8B030D-6E8A-4147-A177-3AD203B41FA5}">
                      <a16:colId xmlns:a16="http://schemas.microsoft.com/office/drawing/2014/main" val="1851056140"/>
                    </a:ext>
                  </a:extLst>
                </a:gridCol>
                <a:gridCol w="839378">
                  <a:extLst>
                    <a:ext uri="{9D8B030D-6E8A-4147-A177-3AD203B41FA5}">
                      <a16:colId xmlns:a16="http://schemas.microsoft.com/office/drawing/2014/main" val="268595609"/>
                    </a:ext>
                  </a:extLst>
                </a:gridCol>
                <a:gridCol w="828186">
                  <a:extLst>
                    <a:ext uri="{9D8B030D-6E8A-4147-A177-3AD203B41FA5}">
                      <a16:colId xmlns:a16="http://schemas.microsoft.com/office/drawing/2014/main" val="1095007207"/>
                    </a:ext>
                  </a:extLst>
                </a:gridCol>
                <a:gridCol w="693883">
                  <a:extLst>
                    <a:ext uri="{9D8B030D-6E8A-4147-A177-3AD203B41FA5}">
                      <a16:colId xmlns:a16="http://schemas.microsoft.com/office/drawing/2014/main" val="1753056056"/>
                    </a:ext>
                  </a:extLst>
                </a:gridCol>
              </a:tblGrid>
              <a:tr h="360042"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152013"/>
                  </a:ext>
                </a:extLst>
              </a:tr>
              <a:tr h="3600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926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1,888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932805"/>
                  </a:ext>
                </a:extLst>
              </a:tr>
              <a:tr h="3600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647294"/>
                  </a:ext>
                </a:extLst>
              </a:tr>
              <a:tr h="3600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D9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553317"/>
                  </a:ext>
                </a:extLst>
              </a:tr>
              <a:tr h="3600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312254"/>
                  </a:ext>
                </a:extLst>
              </a:tr>
              <a:tr h="3600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8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782712"/>
                  </a:ext>
                </a:extLst>
              </a:tr>
              <a:tr h="3600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D7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716885"/>
                  </a:ext>
                </a:extLst>
              </a:tr>
              <a:tr h="3600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D3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41652"/>
                  </a:ext>
                </a:extLst>
              </a:tr>
              <a:tr h="360042"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D6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s-CO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72" marR="3572" marT="35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660519"/>
                  </a:ext>
                </a:extLst>
              </a:tr>
              <a:tr h="360042"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s-C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72" marR="3572" marT="3572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2,638</a:t>
                      </a:r>
                    </a:p>
                  </a:txBody>
                  <a:tcPr marL="3572" marR="3572" marT="35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95092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28B23FBE-E72A-44FE-BD47-12BCEAEDDA43}"/>
              </a:ext>
            </a:extLst>
          </p:cNvPr>
          <p:cNvSpPr/>
          <p:nvPr/>
        </p:nvSpPr>
        <p:spPr>
          <a:xfrm flipH="1">
            <a:off x="663999" y="5425592"/>
            <a:ext cx="108500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s-ES" dirty="0"/>
              <a:t>Se observó una reducción en la variabilidad de los genotipos de sarampión durante los últimos años, lo que resultó en el predominio de los genotipos </a:t>
            </a:r>
            <a:r>
              <a:rPr lang="es-ES" b="1" u="sng" dirty="0"/>
              <a:t>D8 y B3</a:t>
            </a:r>
            <a:r>
              <a:rPr lang="es-ES" dirty="0"/>
              <a:t> para 2018 y 2019. Por lo tanto, es necesario una estrecha colaboración y comunicación entre los equipos de epidemiología y laboratorio, para mejorar la epidemiología molecular y hacer un mejor seguimiento de las vías de transmisión.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FBC692-4F3E-4550-B969-AEBDE990E5B5}"/>
              </a:ext>
            </a:extLst>
          </p:cNvPr>
          <p:cNvSpPr txBox="1"/>
          <p:nvPr/>
        </p:nvSpPr>
        <p:spPr>
          <a:xfrm>
            <a:off x="4737004" y="4898639"/>
            <a:ext cx="617705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419" sz="1300" i="1" dirty="0">
                <a:ea typeface="+mn-ea"/>
              </a:rPr>
              <a:t>**Fuente</a:t>
            </a:r>
            <a:r>
              <a:rPr lang="es-419" sz="1300" dirty="0">
                <a:ea typeface="+mn-ea"/>
              </a:rPr>
              <a:t>: MeaNS, secuencias de sarampión de 450 nucleótidos al 20 de enero de 2020.</a:t>
            </a:r>
          </a:p>
        </p:txBody>
      </p:sp>
    </p:spTree>
    <p:extLst>
      <p:ext uri="{BB962C8B-B14F-4D97-AF65-F5344CB8AC3E}">
        <p14:creationId xmlns:p14="http://schemas.microsoft.com/office/powerpoint/2010/main" val="50280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0635BB-B258-4A50-81BA-DD4D6F7745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342D48-D2AE-4BEA-B4DB-C4510EB26E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BCDD07E-FDD5-4B14-9C47-1C226C35A5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222</Words>
  <Application>Microsoft Office PowerPoint</Application>
  <PresentationFormat>Widescreen</PresentationFormat>
  <Paragraphs>91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Genotipos de sarampión reportados al MeaNS* por año. Región de las Américas, 2012-2019**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12</cp:revision>
  <dcterms:created xsi:type="dcterms:W3CDTF">2020-03-31T21:27:05Z</dcterms:created>
  <dcterms:modified xsi:type="dcterms:W3CDTF">2020-04-03T13:32:51Z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