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4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Graphs!$A$5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EE9300"/>
            </a:solidFill>
            <a:ln>
              <a:noFill/>
            </a:ln>
            <a:effectLst/>
          </c:spPr>
          <c:invertIfNegative val="0"/>
          <c:cat>
            <c:numRef>
              <c:f>Graphs!$B$4:$AZ$4</c:f>
              <c:numCache>
                <c:formatCode>General</c:formatCode>
                <c:ptCount val="5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52</c:v>
                </c:pt>
              </c:numCache>
            </c:numRef>
          </c:cat>
          <c:val>
            <c:numRef>
              <c:f>Graphs!$B$5:$AZ$5</c:f>
              <c:numCache>
                <c:formatCode>General</c:formatCode>
                <c:ptCount val="51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2</c:v>
                </c:pt>
                <c:pt idx="23">
                  <c:v>1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1">
                  <c:v>1</c:v>
                </c:pt>
                <c:pt idx="33">
                  <c:v>1</c:v>
                </c:pt>
                <c:pt idx="37">
                  <c:v>1</c:v>
                </c:pt>
                <c:pt idx="39">
                  <c:v>1</c:v>
                </c:pt>
                <c:pt idx="40">
                  <c:v>1</c:v>
                </c:pt>
                <c:pt idx="42">
                  <c:v>2</c:v>
                </c:pt>
                <c:pt idx="43">
                  <c:v>2</c:v>
                </c:pt>
                <c:pt idx="46">
                  <c:v>1</c:v>
                </c:pt>
                <c:pt idx="49">
                  <c:v>4</c:v>
                </c:pt>
                <c:pt idx="5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3-4299-A88D-A66566340B32}"/>
            </c:ext>
          </c:extLst>
        </c:ser>
        <c:ser>
          <c:idx val="1"/>
          <c:order val="1"/>
          <c:tx>
            <c:strRef>
              <c:f>Graphs!$A$6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Graphs!$B$4:$AZ$4</c:f>
              <c:numCache>
                <c:formatCode>General</c:formatCode>
                <c:ptCount val="5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52</c:v>
                </c:pt>
              </c:numCache>
            </c:numRef>
          </c:cat>
          <c:val>
            <c:numRef>
              <c:f>Graphs!$B$6:$AZ$6</c:f>
              <c:numCache>
                <c:formatCode>General</c:formatCode>
                <c:ptCount val="51"/>
                <c:pt idx="0">
                  <c:v>11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15</c:v>
                </c:pt>
                <c:pt idx="6">
                  <c:v>32</c:v>
                </c:pt>
                <c:pt idx="7">
                  <c:v>18</c:v>
                </c:pt>
                <c:pt idx="8">
                  <c:v>22</c:v>
                </c:pt>
                <c:pt idx="9">
                  <c:v>27</c:v>
                </c:pt>
                <c:pt idx="10">
                  <c:v>32</c:v>
                </c:pt>
                <c:pt idx="11">
                  <c:v>62</c:v>
                </c:pt>
                <c:pt idx="12">
                  <c:v>64</c:v>
                </c:pt>
                <c:pt idx="13">
                  <c:v>59</c:v>
                </c:pt>
                <c:pt idx="14">
                  <c:v>48</c:v>
                </c:pt>
                <c:pt idx="15">
                  <c:v>60</c:v>
                </c:pt>
                <c:pt idx="16">
                  <c:v>27</c:v>
                </c:pt>
                <c:pt idx="17">
                  <c:v>51</c:v>
                </c:pt>
                <c:pt idx="18">
                  <c:v>24</c:v>
                </c:pt>
                <c:pt idx="19">
                  <c:v>31</c:v>
                </c:pt>
                <c:pt idx="20">
                  <c:v>24</c:v>
                </c:pt>
                <c:pt idx="21">
                  <c:v>20</c:v>
                </c:pt>
                <c:pt idx="22">
                  <c:v>21</c:v>
                </c:pt>
                <c:pt idx="23">
                  <c:v>15</c:v>
                </c:pt>
                <c:pt idx="24">
                  <c:v>17</c:v>
                </c:pt>
                <c:pt idx="25">
                  <c:v>9</c:v>
                </c:pt>
                <c:pt idx="26">
                  <c:v>14</c:v>
                </c:pt>
                <c:pt idx="27">
                  <c:v>15</c:v>
                </c:pt>
                <c:pt idx="28">
                  <c:v>8</c:v>
                </c:pt>
                <c:pt idx="29">
                  <c:v>8</c:v>
                </c:pt>
                <c:pt idx="30">
                  <c:v>9</c:v>
                </c:pt>
                <c:pt idx="31">
                  <c:v>19</c:v>
                </c:pt>
                <c:pt idx="32">
                  <c:v>14</c:v>
                </c:pt>
                <c:pt idx="33">
                  <c:v>11</c:v>
                </c:pt>
                <c:pt idx="34">
                  <c:v>9</c:v>
                </c:pt>
                <c:pt idx="35">
                  <c:v>10</c:v>
                </c:pt>
                <c:pt idx="36">
                  <c:v>9</c:v>
                </c:pt>
                <c:pt idx="37">
                  <c:v>7</c:v>
                </c:pt>
                <c:pt idx="38">
                  <c:v>7</c:v>
                </c:pt>
                <c:pt idx="39">
                  <c:v>13</c:v>
                </c:pt>
                <c:pt idx="40">
                  <c:v>2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2</c:v>
                </c:pt>
                <c:pt idx="47">
                  <c:v>2</c:v>
                </c:pt>
                <c:pt idx="48">
                  <c:v>1</c:v>
                </c:pt>
                <c:pt idx="4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3-4299-A88D-A66566340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937488"/>
        <c:axId val="1182026592"/>
      </c:barChart>
      <c:catAx>
        <c:axId val="104193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026592"/>
        <c:crosses val="autoZero"/>
        <c:auto val="1"/>
        <c:lblAlgn val="ctr"/>
        <c:lblOffset val="100"/>
        <c:noMultiLvlLbl val="0"/>
      </c:catAx>
      <c:valAx>
        <c:axId val="118202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93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89347236709096"/>
          <c:y val="6.6058724811268413E-2"/>
          <c:w val="0.17460021666944511"/>
          <c:h val="4.777677509331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FC35-62CE-4B73-B943-6D89C08DD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8006E-C9AB-418F-89C0-1FC09E43A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6C7AD-1366-4B35-84F1-E87C53A3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69897-1F0C-43CE-AAD6-950C5AF5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F71BF-AA1C-4E11-8EF3-A0A26260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2E97-19A8-4778-8D49-04D9B416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ADA62-2543-4229-8E7D-D12E7DB2F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2E359-0CBF-42A4-96D9-ECD29249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B606B-ECD9-43EB-A023-DC7BFC3B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B76F1-16B4-427D-8372-EBF92EEE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C5A91-A57D-4D19-9A77-1043187C2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35EC4-4AA6-4BF8-A527-FE077AC48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1ED57-F254-4824-8129-EAA8E37E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51A1-2D99-4B29-B2B3-16EAF71F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0E61-F4E8-4805-BEA1-3AE34BE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6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0726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3DA-AACD-49E1-9233-44BAD52C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DFE7-CCB0-45ED-AADC-648247AB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1740B-8E8E-433E-9F7A-E8C0B999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E861-F4D6-44D5-A76F-0143C212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E39A-9998-4C5B-BB45-7C7EC6E7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B94D-4916-4A86-9968-84A871FE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744C4-0363-4E8F-9289-DFDB4B1A9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27D8-B5F3-478C-BFF9-5CAD70C9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537FB-2707-4FB4-BE9C-22CAB2DB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4B54D-030B-49F2-948C-67D5EBE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6AC7-B482-4F08-A23E-86B9C45A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496C-00D2-4004-8384-4A0469800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488D0-084B-4D95-B3B5-A2ACE13B7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EEB69-E5FA-408C-B96C-E59B587C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EC0A0-9BF6-45CA-B983-A281009A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3CFAF-C8F8-4250-A621-2251159F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8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C2A9-6045-4A72-AC3B-6A5001D2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ABEB0-3B6E-41CB-9D78-499F4F6F6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30C0F-C478-403C-BEBF-602CBF768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AEDB0-306C-4D32-8AF8-797AEE1A7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BC8B7-C272-41FA-B13B-344F2732B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2ECD2-167F-4150-8F7B-DA00F396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29741-36EE-4B0F-9477-BDDDC01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499EC-BDA2-4099-AC9E-476A9778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5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D07C-7D2E-4305-9F0B-449439E2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1C8B7-6D08-4DA9-8D80-4CBF0A89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E4AF5-DE6F-410C-B6CE-45569733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398A2-D339-4C31-AE2A-A769CDD4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DC0DC-A730-40AD-A5E8-F4201581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4F381-940B-4BE4-A2A4-15C70A42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A38F3-1B3E-4A0F-99C5-19969471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7473-BCBE-40F2-994A-5D3E59E22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6F84-7D84-4F28-9A5B-EAFECDAB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43AB9-A3CB-497A-9087-138188019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D4B0-50F0-47E4-98C6-E060E438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CE33A-3CA3-4FD5-931B-27D705A7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A1559-AA0C-42EE-B6F5-79AA1902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E4118-EBDD-416C-9313-54904014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9EBB4-4FCA-4F5F-AB9E-0C2DBC8E6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86702-148F-4FFF-A97C-CA9882D40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2EA2F-693D-403C-9A80-031BDAF6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760E-7019-4D67-BF37-14A78D8F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D418A-530D-4EFA-B7AB-A5186CCC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5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D6573-AE74-40F3-AA5C-BB3D5079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0D667-7473-414A-904A-84A044A47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B53A-AD38-4F9E-8948-C93DA96F5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7A89-E293-4B28-98FB-4BE68201356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EA3CB-EC4B-4857-9EC7-CEC3BA1FD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5FB61-25C9-4368-BEE6-217079073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48F0-C5CB-429C-9CA6-B583BF70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9" y="213786"/>
            <a:ext cx="10515163" cy="85838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+mn-lt"/>
              </a:rPr>
              <a:t>Measles genotypes </a:t>
            </a:r>
            <a:r>
              <a:rPr lang="en-US" sz="3200" dirty="0">
                <a:latin typeface="+mn-lt"/>
              </a:rPr>
              <a:t>reported to </a:t>
            </a:r>
            <a:r>
              <a:rPr lang="en-US" sz="3200" dirty="0">
                <a:solidFill>
                  <a:schemeClr val="accent1"/>
                </a:solidFill>
                <a:latin typeface="+mn-lt"/>
              </a:rPr>
              <a:t>MeaNS</a:t>
            </a:r>
            <a:r>
              <a:rPr lang="en-US" sz="3200" dirty="0">
                <a:latin typeface="+mn-lt"/>
              </a:rPr>
              <a:t> from confirmed cases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Americas, 2019*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80CC36-4736-4258-A50C-FFE0853DE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996354"/>
              </p:ext>
            </p:extLst>
          </p:nvPr>
        </p:nvGraphicFramePr>
        <p:xfrm>
          <a:off x="757855" y="1219067"/>
          <a:ext cx="10515162" cy="478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D2C7D3-936D-4868-9EC9-4BD3F26A19D5}"/>
              </a:ext>
            </a:extLst>
          </p:cNvPr>
          <p:cNvSpPr txBox="1"/>
          <p:nvPr/>
        </p:nvSpPr>
        <p:spPr>
          <a:xfrm>
            <a:off x="5426973" y="1877859"/>
            <a:ext cx="4209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36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N =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1,009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 [B3 (83); D8 (926)]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8F808-DD60-4286-A140-2A4E6F407354}"/>
              </a:ext>
            </a:extLst>
          </p:cNvPr>
          <p:cNvSpPr txBox="1"/>
          <p:nvPr/>
        </p:nvSpPr>
        <p:spPr>
          <a:xfrm>
            <a:off x="2580996" y="5784296"/>
            <a:ext cx="7030008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36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21,682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 measles confirmed cases in 14 countries on 2019 by 9 April 2020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C73398-913E-4FCC-A4AA-7F61395D3A30}"/>
              </a:ext>
            </a:extLst>
          </p:cNvPr>
          <p:cNvSpPr txBox="1"/>
          <p:nvPr/>
        </p:nvSpPr>
        <p:spPr>
          <a:xfrm>
            <a:off x="247920" y="6489669"/>
            <a:ext cx="497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*Source: MeaNS data by 24 January 2020* and country report to PAHO.</a:t>
            </a:r>
          </a:p>
        </p:txBody>
      </p:sp>
    </p:spTree>
    <p:extLst>
      <p:ext uri="{BB962C8B-B14F-4D97-AF65-F5344CB8AC3E}">
        <p14:creationId xmlns:p14="http://schemas.microsoft.com/office/powerpoint/2010/main" val="9639411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31723F-A027-49EB-9B20-71D2D8E3F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260463-CAFA-4825-B550-9A6CC14981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45377B-370B-4EF2-B258-F23A7AB24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Measles genotypes reported to MeaNS from confirmed cases The Americas, 2019*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Genotipos de sarampión reportados al MeaNS* de casos confirmados. Región de las Américas, 2019**</dc:title>
  <dc:creator>Bravo, Ms. Pamela (WDC)</dc:creator>
  <cp:lastModifiedBy>Pacis, Ms. Carmelita Lucia (WDC)</cp:lastModifiedBy>
  <cp:revision>6</cp:revision>
  <dcterms:created xsi:type="dcterms:W3CDTF">2020-04-09T17:10:42Z</dcterms:created>
  <dcterms:modified xsi:type="dcterms:W3CDTF">2020-04-10T15:21:48Z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