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091842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55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Graphs!$A$5</c:f>
              <c:strCache>
                <c:ptCount val="1"/>
                <c:pt idx="0">
                  <c:v>B3</c:v>
                </c:pt>
              </c:strCache>
            </c:strRef>
          </c:tx>
          <c:spPr>
            <a:solidFill>
              <a:srgbClr val="EE9300"/>
            </a:solidFill>
            <a:ln>
              <a:noFill/>
            </a:ln>
            <a:effectLst/>
          </c:spPr>
          <c:invertIfNegative val="0"/>
          <c:cat>
            <c:numRef>
              <c:f>Graphs!$B$4:$AZ$4</c:f>
              <c:numCache>
                <c:formatCode>General</c:formatCode>
                <c:ptCount val="5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52</c:v>
                </c:pt>
              </c:numCache>
            </c:numRef>
          </c:cat>
          <c:val>
            <c:numRef>
              <c:f>Graphs!$B$5:$AZ$5</c:f>
              <c:numCache>
                <c:formatCode>General</c:formatCode>
                <c:ptCount val="51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  <c:pt idx="5">
                  <c:v>3</c:v>
                </c:pt>
                <c:pt idx="6">
                  <c:v>6</c:v>
                </c:pt>
                <c:pt idx="7">
                  <c:v>3</c:v>
                </c:pt>
                <c:pt idx="8">
                  <c:v>4</c:v>
                </c:pt>
                <c:pt idx="9">
                  <c:v>1</c:v>
                </c:pt>
                <c:pt idx="10">
                  <c:v>2</c:v>
                </c:pt>
                <c:pt idx="11">
                  <c:v>6</c:v>
                </c:pt>
                <c:pt idx="12">
                  <c:v>4</c:v>
                </c:pt>
                <c:pt idx="13">
                  <c:v>4</c:v>
                </c:pt>
                <c:pt idx="14">
                  <c:v>1</c:v>
                </c:pt>
                <c:pt idx="15">
                  <c:v>6</c:v>
                </c:pt>
                <c:pt idx="16">
                  <c:v>5</c:v>
                </c:pt>
                <c:pt idx="17">
                  <c:v>3</c:v>
                </c:pt>
                <c:pt idx="19">
                  <c:v>3</c:v>
                </c:pt>
                <c:pt idx="21">
                  <c:v>2</c:v>
                </c:pt>
                <c:pt idx="23">
                  <c:v>1</c:v>
                </c:pt>
                <c:pt idx="25">
                  <c:v>1</c:v>
                </c:pt>
                <c:pt idx="28">
                  <c:v>2</c:v>
                </c:pt>
                <c:pt idx="30">
                  <c:v>1</c:v>
                </c:pt>
                <c:pt idx="31">
                  <c:v>1</c:v>
                </c:pt>
                <c:pt idx="33">
                  <c:v>1</c:v>
                </c:pt>
                <c:pt idx="37">
                  <c:v>1</c:v>
                </c:pt>
                <c:pt idx="39">
                  <c:v>1</c:v>
                </c:pt>
                <c:pt idx="40">
                  <c:v>1</c:v>
                </c:pt>
                <c:pt idx="42">
                  <c:v>2</c:v>
                </c:pt>
                <c:pt idx="43">
                  <c:v>2</c:v>
                </c:pt>
                <c:pt idx="46">
                  <c:v>1</c:v>
                </c:pt>
                <c:pt idx="49">
                  <c:v>4</c:v>
                </c:pt>
                <c:pt idx="5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F3-4299-A88D-A66566340B32}"/>
            </c:ext>
          </c:extLst>
        </c:ser>
        <c:ser>
          <c:idx val="1"/>
          <c:order val="1"/>
          <c:tx>
            <c:strRef>
              <c:f>Graphs!$A$6</c:f>
              <c:strCache>
                <c:ptCount val="1"/>
                <c:pt idx="0">
                  <c:v>D8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numRef>
              <c:f>Graphs!$B$4:$AZ$4</c:f>
              <c:numCache>
                <c:formatCode>General</c:formatCode>
                <c:ptCount val="5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52</c:v>
                </c:pt>
              </c:numCache>
            </c:numRef>
          </c:cat>
          <c:val>
            <c:numRef>
              <c:f>Graphs!$B$6:$AZ$6</c:f>
              <c:numCache>
                <c:formatCode>General</c:formatCode>
                <c:ptCount val="51"/>
                <c:pt idx="0">
                  <c:v>11</c:v>
                </c:pt>
                <c:pt idx="1">
                  <c:v>7</c:v>
                </c:pt>
                <c:pt idx="2">
                  <c:v>21</c:v>
                </c:pt>
                <c:pt idx="3">
                  <c:v>22</c:v>
                </c:pt>
                <c:pt idx="4">
                  <c:v>11</c:v>
                </c:pt>
                <c:pt idx="5">
                  <c:v>15</c:v>
                </c:pt>
                <c:pt idx="6">
                  <c:v>32</c:v>
                </c:pt>
                <c:pt idx="7">
                  <c:v>18</c:v>
                </c:pt>
                <c:pt idx="8">
                  <c:v>22</c:v>
                </c:pt>
                <c:pt idx="9">
                  <c:v>27</c:v>
                </c:pt>
                <c:pt idx="10">
                  <c:v>32</c:v>
                </c:pt>
                <c:pt idx="11">
                  <c:v>62</c:v>
                </c:pt>
                <c:pt idx="12">
                  <c:v>64</c:v>
                </c:pt>
                <c:pt idx="13">
                  <c:v>59</c:v>
                </c:pt>
                <c:pt idx="14">
                  <c:v>48</c:v>
                </c:pt>
                <c:pt idx="15">
                  <c:v>60</c:v>
                </c:pt>
                <c:pt idx="16">
                  <c:v>27</c:v>
                </c:pt>
                <c:pt idx="17">
                  <c:v>51</c:v>
                </c:pt>
                <c:pt idx="18">
                  <c:v>24</c:v>
                </c:pt>
                <c:pt idx="19">
                  <c:v>31</c:v>
                </c:pt>
                <c:pt idx="20">
                  <c:v>24</c:v>
                </c:pt>
                <c:pt idx="21">
                  <c:v>20</c:v>
                </c:pt>
                <c:pt idx="22">
                  <c:v>21</c:v>
                </c:pt>
                <c:pt idx="23">
                  <c:v>15</c:v>
                </c:pt>
                <c:pt idx="24">
                  <c:v>17</c:v>
                </c:pt>
                <c:pt idx="25">
                  <c:v>9</c:v>
                </c:pt>
                <c:pt idx="26">
                  <c:v>14</c:v>
                </c:pt>
                <c:pt idx="27">
                  <c:v>15</c:v>
                </c:pt>
                <c:pt idx="28">
                  <c:v>8</c:v>
                </c:pt>
                <c:pt idx="29">
                  <c:v>8</c:v>
                </c:pt>
                <c:pt idx="30">
                  <c:v>9</c:v>
                </c:pt>
                <c:pt idx="31">
                  <c:v>19</c:v>
                </c:pt>
                <c:pt idx="32">
                  <c:v>14</c:v>
                </c:pt>
                <c:pt idx="33">
                  <c:v>11</c:v>
                </c:pt>
                <c:pt idx="34">
                  <c:v>9</c:v>
                </c:pt>
                <c:pt idx="35">
                  <c:v>10</c:v>
                </c:pt>
                <c:pt idx="36">
                  <c:v>9</c:v>
                </c:pt>
                <c:pt idx="37">
                  <c:v>7</c:v>
                </c:pt>
                <c:pt idx="38">
                  <c:v>7</c:v>
                </c:pt>
                <c:pt idx="39">
                  <c:v>13</c:v>
                </c:pt>
                <c:pt idx="40">
                  <c:v>2</c:v>
                </c:pt>
                <c:pt idx="41">
                  <c:v>3</c:v>
                </c:pt>
                <c:pt idx="42">
                  <c:v>4</c:v>
                </c:pt>
                <c:pt idx="43">
                  <c:v>3</c:v>
                </c:pt>
                <c:pt idx="44">
                  <c:v>4</c:v>
                </c:pt>
                <c:pt idx="45">
                  <c:v>1</c:v>
                </c:pt>
                <c:pt idx="46">
                  <c:v>2</c:v>
                </c:pt>
                <c:pt idx="47">
                  <c:v>2</c:v>
                </c:pt>
                <c:pt idx="48">
                  <c:v>1</c:v>
                </c:pt>
                <c:pt idx="4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F3-4299-A88D-A66566340B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41937488"/>
        <c:axId val="1182026592"/>
      </c:barChart>
      <c:catAx>
        <c:axId val="1041937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2026592"/>
        <c:crosses val="autoZero"/>
        <c:auto val="1"/>
        <c:lblAlgn val="ctr"/>
        <c:lblOffset val="100"/>
        <c:noMultiLvlLbl val="0"/>
      </c:catAx>
      <c:valAx>
        <c:axId val="1182026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1937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389347236709096"/>
          <c:y val="6.6058724811268413E-2"/>
          <c:w val="0.17460021666944511"/>
          <c:h val="4.7776775093318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CFC35-62CE-4B73-B943-6D89C08DD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E8006E-C9AB-418F-89C0-1FC09E43AA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6C7AD-1366-4B35-84F1-E87C53A34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7A89-E293-4B28-98FB-4BE682013569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69897-1F0C-43CE-AAD6-950C5AF58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F71BF-AA1C-4E11-8EF3-A0A262605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449AA-14AA-40C7-81F9-778893AA3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82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72E97-19A8-4778-8D49-04D9B4165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8ADA62-2543-4229-8E7D-D12E7DB2F1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62E359-0CBF-42A4-96D9-ECD29249B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7A89-E293-4B28-98FB-4BE682013569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B606B-ECD9-43EB-A023-DC7BFC3B2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B76F1-16B4-427D-8372-EBF92EEE7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449AA-14AA-40C7-81F9-778893AA3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13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1C5A91-A57D-4D19-9A77-1043187C2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035EC4-4AA6-4BF8-A527-FE077AC48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1ED57-F254-4824-8129-EAA8E37EC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7A89-E293-4B28-98FB-4BE682013569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C51A1-2D99-4B29-B2B3-16EAF71F4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E0E61-F4E8-4805-BEA1-3AE34BEAC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449AA-14AA-40C7-81F9-778893AA3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67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838419" y="611654"/>
            <a:ext cx="10515163" cy="858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82843" tIns="91422" rIns="182843" bIns="91422" numCol="1" anchor="ctr" anchorCtr="0" compatLnSpc="1">
            <a:prstTxWarp prst="textNoShape">
              <a:avLst/>
            </a:prstTxWarp>
          </a:bodyPr>
          <a:lstStyle>
            <a:lvl1pPr algn="ctr">
              <a:defRPr sz="3800" b="1">
                <a:solidFill>
                  <a:srgbClr val="00AAF0"/>
                </a:solidFill>
              </a:defRPr>
            </a:lvl1pPr>
          </a:lstStyle>
          <a:p>
            <a:pPr lvl="0"/>
            <a:r>
              <a:rPr lang="en-US" altLang="x-none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1907260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6D3DA-AACD-49E1-9233-44BAD52CD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7DFE7-CCB0-45ED-AADC-648247AB1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1740B-8E8E-433E-9F7A-E8C0B9991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7A89-E293-4B28-98FB-4BE682013569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6E861-F4D6-44D5-A76F-0143C2125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1E39A-9998-4C5B-BB45-7C7EC6E79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449AA-14AA-40C7-81F9-778893AA3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54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AB94D-4916-4A86-9968-84A871FE0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F744C4-0363-4E8F-9289-DFDB4B1A9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D27D8-B5F3-478C-BFF9-5CAD70C9B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7A89-E293-4B28-98FB-4BE682013569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537FB-2707-4FB4-BE9C-22CAB2DB1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4B54D-030B-49F2-948C-67D5EBE7F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449AA-14AA-40C7-81F9-778893AA3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246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56AC7-B482-4F08-A23E-86B9C45A5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9496C-00D2-4004-8384-4A0469800D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D488D0-084B-4D95-B3B5-A2ACE13B7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FEEB69-E5FA-408C-B96C-E59B587C8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7A89-E293-4B28-98FB-4BE682013569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4EC0A0-9BF6-45CA-B983-A281009A4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83CFAF-C8F8-4250-A621-2251159F7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449AA-14AA-40C7-81F9-778893AA3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80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9C2A9-6045-4A72-AC3B-6A5001D2F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AABEB0-3B6E-41CB-9D78-499F4F6F6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230C0F-C478-403C-BEBF-602CBF768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8AEDB0-306C-4D32-8AF8-797AEE1A71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2BC8B7-C272-41FA-B13B-344F2732B4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62ECD2-167F-4150-8F7B-DA00F396B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7A89-E293-4B28-98FB-4BE682013569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029741-36EE-4B0F-9477-BDDDC01AD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E499EC-BDA2-4099-AC9E-476A97781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449AA-14AA-40C7-81F9-778893AA3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5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4D07C-7D2E-4305-9F0B-449439E28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B1C8B7-6D08-4DA9-8D80-4CBF0A89C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7A89-E293-4B28-98FB-4BE682013569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1E4AF5-DE6F-410C-B6CE-455697332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8398A2-D339-4C31-AE2A-A769CDD4E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449AA-14AA-40C7-81F9-778893AA3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0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1DC0DC-A730-40AD-A5E8-F42015814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7A89-E293-4B28-98FB-4BE682013569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4F381-940B-4BE4-A2A4-15C70A425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DA38F3-1B3E-4A0F-99C5-199694719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449AA-14AA-40C7-81F9-778893AA3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978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47473-BCBE-40F2-994A-5D3E59E22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C56F84-7D84-4F28-9A5B-EAFECDABB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343AB9-A3CB-497A-9087-138188019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84D4B0-50F0-47E4-98C6-E060E4382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7A89-E293-4B28-98FB-4BE682013569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4CE33A-3CA3-4FD5-931B-27D705A71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A1559-AA0C-42EE-B6F5-79AA19025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449AA-14AA-40C7-81F9-778893AA3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349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E4118-EBDD-416C-9313-549040148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B9EBB4-4FCA-4F5F-AB9E-0C2DBC8E66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886702-148F-4FFF-A97C-CA9882D40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D2EA2F-693D-403C-9A80-031BDAF6C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7A89-E293-4B28-98FB-4BE682013569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C5760E-7019-4D67-BF37-14A78D8F8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AD418A-530D-4EFA-B7AB-A5186CCC4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449AA-14AA-40C7-81F9-778893AA3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851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7D6573-AE74-40F3-AA5C-BB3D50790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E0D667-7473-414A-904A-84A044A47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1B53A-AD38-4F9E-8948-C93DA96F51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F7A89-E293-4B28-98FB-4BE682013569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EA3CB-EC4B-4857-9EC7-CEC3BA1FD1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5FB61-25C9-4368-BEE6-217079073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449AA-14AA-40C7-81F9-778893AA3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2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748F0-C5CB-429C-9CA6-B583BF704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419" y="234732"/>
            <a:ext cx="10515163" cy="858380"/>
          </a:xfrm>
        </p:spPr>
        <p:txBody>
          <a:bodyPr>
            <a:normAutofit fontScale="90000"/>
          </a:bodyPr>
          <a:lstStyle/>
          <a:p>
            <a:r>
              <a:rPr lang="es-419" sz="3200" dirty="0">
                <a:solidFill>
                  <a:srgbClr val="FF6600"/>
                </a:solidFill>
                <a:latin typeface="Palatino Linotype" panose="02040502050505030304" pitchFamily="18" charset="0"/>
                <a:cs typeface="Arial" charset="0"/>
              </a:rPr>
              <a:t>Genotipos </a:t>
            </a:r>
            <a:r>
              <a:rPr lang="es-419" sz="3200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  <a:cs typeface="Arial" charset="0"/>
              </a:rPr>
              <a:t>de sarampión reportados al </a:t>
            </a:r>
            <a:r>
              <a:rPr lang="es-419" sz="3200" dirty="0">
                <a:solidFill>
                  <a:srgbClr val="FF6600"/>
                </a:solidFill>
                <a:latin typeface="Palatino Linotype" panose="02040502050505030304" pitchFamily="18" charset="0"/>
                <a:cs typeface="Arial" charset="0"/>
              </a:rPr>
              <a:t>MeaNS*</a:t>
            </a:r>
            <a:r>
              <a:rPr lang="es-419" sz="3200" dirty="0">
                <a:latin typeface="Palatino Linotype" panose="02040502050505030304" pitchFamily="18" charset="0"/>
                <a:cs typeface="Arial" charset="0"/>
              </a:rPr>
              <a:t> </a:t>
            </a:r>
            <a:r>
              <a:rPr lang="es-419" sz="3200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  <a:cs typeface="Arial" charset="0"/>
              </a:rPr>
              <a:t>de casos confirmados. Región de las Américas, 2019**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580CC36-4736-4258-A50C-FFE0853DE5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2477422"/>
              </p:ext>
            </p:extLst>
          </p:nvPr>
        </p:nvGraphicFramePr>
        <p:xfrm>
          <a:off x="757855" y="1240013"/>
          <a:ext cx="10515162" cy="4787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AD2C7D3-936D-4868-9EC9-4BD3F26A19D5}"/>
              </a:ext>
            </a:extLst>
          </p:cNvPr>
          <p:cNvSpPr txBox="1"/>
          <p:nvPr/>
        </p:nvSpPr>
        <p:spPr>
          <a:xfrm>
            <a:off x="5426973" y="1891825"/>
            <a:ext cx="4209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360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65AB6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t>N =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65AB6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t>1,009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65AB6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t> [B3 (83); D8 (926)]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88F808-DD60-4286-A140-2A4E6F407354}"/>
              </a:ext>
            </a:extLst>
          </p:cNvPr>
          <p:cNvSpPr txBox="1"/>
          <p:nvPr/>
        </p:nvSpPr>
        <p:spPr>
          <a:xfrm>
            <a:off x="2969785" y="5661819"/>
            <a:ext cx="6252430" cy="3539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360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700" b="1" i="0" u="none" strike="noStrike" kern="1200" cap="none" spc="0" normalizeH="0" baseline="0" dirty="0">
                <a:ln>
                  <a:noFill/>
                </a:ln>
                <a:solidFill>
                  <a:srgbClr val="165AB6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t>21,682</a:t>
            </a:r>
            <a:r>
              <a:rPr kumimoji="0" lang="es-419" sz="1700" b="0" i="0" u="none" strike="noStrike" kern="1200" cap="none" spc="0" normalizeH="0" baseline="0" dirty="0">
                <a:ln>
                  <a:noFill/>
                </a:ln>
                <a:solidFill>
                  <a:srgbClr val="165AB6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t> casos confirmados en 14 países en 2019, al 9 de abril de 2020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2B52CC-B98C-416B-931D-D914F14B76BD}"/>
              </a:ext>
            </a:extLst>
          </p:cNvPr>
          <p:cNvSpPr/>
          <p:nvPr/>
        </p:nvSpPr>
        <p:spPr>
          <a:xfrm>
            <a:off x="838419" y="6396335"/>
            <a:ext cx="31021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i="1" dirty="0">
                <a:latin typeface="Calibri" panose="020F0502020204030204" pitchFamily="34" charset="0"/>
              </a:rPr>
              <a:t>*MeaNS: </a:t>
            </a:r>
            <a:r>
              <a:rPr lang="en-US" sz="1200" b="1" dirty="0">
                <a:latin typeface="Palatino Linotype" panose="02040502050505030304" pitchFamily="18" charset="0"/>
                <a:cs typeface="Arial" charset="0"/>
              </a:rPr>
              <a:t>Measles Nucleotide Surveillance</a:t>
            </a:r>
            <a:endParaRPr 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DF7055-B3E7-4337-9F7E-BD6C3D2887C9}"/>
              </a:ext>
            </a:extLst>
          </p:cNvPr>
          <p:cNvSpPr txBox="1"/>
          <p:nvPr/>
        </p:nvSpPr>
        <p:spPr>
          <a:xfrm>
            <a:off x="5595265" y="6396335"/>
            <a:ext cx="61770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419" sz="1200" i="1" dirty="0">
                <a:latin typeface="Calibri" panose="020F0502020204030204" pitchFamily="34" charset="0"/>
                <a:ea typeface="+mn-ea"/>
              </a:rPr>
              <a:t>**Fuente</a:t>
            </a:r>
            <a:r>
              <a:rPr lang="es-419" sz="1200" dirty="0">
                <a:latin typeface="Calibri" panose="020F0502020204030204" pitchFamily="34" charset="0"/>
                <a:ea typeface="+mn-ea"/>
              </a:rPr>
              <a:t>: Base de datos del MeaNS, al 24 de enero de 2020 y reporte de países.</a:t>
            </a:r>
            <a:endParaRPr lang="es-419" sz="1200" i="1" dirty="0">
              <a:latin typeface="Calibri" panose="020F050202020403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1910819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69FE739999C447A76F1EF8B3FD66E4" ma:contentTypeVersion="13" ma:contentTypeDescription="Create a new document." ma:contentTypeScope="" ma:versionID="cbd048430c8551c34c2c3c8571f1b260">
  <xsd:schema xmlns:xsd="http://www.w3.org/2001/XMLSchema" xmlns:xs="http://www.w3.org/2001/XMLSchema" xmlns:p="http://schemas.microsoft.com/office/2006/metadata/properties" xmlns:ns3="4655c133-e14e-4d88-8fbc-c3b347145ec5" xmlns:ns4="64ced670-a384-4657-ba0f-fc07d30f5a44" targetNamespace="http://schemas.microsoft.com/office/2006/metadata/properties" ma:root="true" ma:fieldsID="5457dbb80d17598a17de4d439e456cf2" ns3:_="" ns4:_="">
    <xsd:import namespace="4655c133-e14e-4d88-8fbc-c3b347145ec5"/>
    <xsd:import namespace="64ced670-a384-4657-ba0f-fc07d30f5a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5c133-e14e-4d88-8fbc-c3b347145e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ced670-a384-4657-ba0f-fc07d30f5a4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45377B-370B-4EF2-B258-F23A7AB2445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260463-CAFA-4825-B550-9A6CC14981A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231723F-A027-49EB-9B20-71D2D8E3FD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55c133-e14e-4d88-8fbc-c3b347145ec5"/>
    <ds:schemaRef ds:uri="64ced670-a384-4657-ba0f-fc07d30f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1126</TotalTime>
  <Words>71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Palatino Linotype</vt:lpstr>
      <vt:lpstr>Office Theme</vt:lpstr>
      <vt:lpstr>Genotipos de sarampión reportados al MeaNS* de casos confirmados. Región de las Américas, 2019**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Genotipos de sarampión reportados al MeaNS* de casos confirmados. Región de las Américas, 2019**</dc:title>
  <dc:creator>Bravo, Ms. Pamela (WDC)</dc:creator>
  <cp:lastModifiedBy>Pacis, Ms. Carmelita Lucia (WDC)</cp:lastModifiedBy>
  <cp:revision>6</cp:revision>
  <dcterms:created xsi:type="dcterms:W3CDTF">2020-04-09T17:10:42Z</dcterms:created>
  <dcterms:modified xsi:type="dcterms:W3CDTF">2020-04-10T15:21:32Z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0x0101007C69FE739999C447A76F1EF8B3FD66E4</vt:lpwstr>
  </property>
</Properties>
</file>