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00" autoAdjust="0"/>
    <p:restoredTop sz="94660"/>
  </p:normalViewPr>
  <p:slideViewPr>
    <p:cSldViewPr snapToGrid="0">
      <p:cViewPr varScale="1">
        <p:scale>
          <a:sx n="91" d="100"/>
          <a:sy n="91" d="100"/>
        </p:scale>
        <p:origin x="76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MexCases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Sheet1!$A$2:$A$68</c:f>
              <c:strCache>
                <c:ptCount val="67"/>
                <c:pt idx="0">
                  <c:v>1-Feb</c:v>
                </c:pt>
                <c:pt idx="1">
                  <c:v>2-Feb</c:v>
                </c:pt>
                <c:pt idx="2">
                  <c:v>3-Feb</c:v>
                </c:pt>
                <c:pt idx="3">
                  <c:v>4-Feb</c:v>
                </c:pt>
                <c:pt idx="4">
                  <c:v>5-Feb</c:v>
                </c:pt>
                <c:pt idx="5">
                  <c:v>6-Feb</c:v>
                </c:pt>
                <c:pt idx="6">
                  <c:v>7-Feb</c:v>
                </c:pt>
                <c:pt idx="7">
                  <c:v>8-Feb</c:v>
                </c:pt>
                <c:pt idx="8">
                  <c:v>9-Feb</c:v>
                </c:pt>
                <c:pt idx="9">
                  <c:v>10-Feb</c:v>
                </c:pt>
                <c:pt idx="10">
                  <c:v>11-Feb</c:v>
                </c:pt>
                <c:pt idx="11">
                  <c:v>12-Feb</c:v>
                </c:pt>
                <c:pt idx="12">
                  <c:v>13-Feb</c:v>
                </c:pt>
                <c:pt idx="13">
                  <c:v>14-Feb</c:v>
                </c:pt>
                <c:pt idx="14">
                  <c:v>15-Feb</c:v>
                </c:pt>
                <c:pt idx="15">
                  <c:v>16-Feb</c:v>
                </c:pt>
                <c:pt idx="16">
                  <c:v>17-Feb</c:v>
                </c:pt>
                <c:pt idx="17">
                  <c:v>18-Feb</c:v>
                </c:pt>
                <c:pt idx="18">
                  <c:v>19-Feb</c:v>
                </c:pt>
                <c:pt idx="19">
                  <c:v>20-Feb</c:v>
                </c:pt>
                <c:pt idx="20">
                  <c:v>21-Feb</c:v>
                </c:pt>
                <c:pt idx="21">
                  <c:v>22-Feb</c:v>
                </c:pt>
                <c:pt idx="22">
                  <c:v>23-Feb</c:v>
                </c:pt>
                <c:pt idx="23">
                  <c:v>24-Feb</c:v>
                </c:pt>
                <c:pt idx="24">
                  <c:v>25-Feb</c:v>
                </c:pt>
                <c:pt idx="25">
                  <c:v>26-Feb</c:v>
                </c:pt>
                <c:pt idx="26">
                  <c:v>27-Feb</c:v>
                </c:pt>
                <c:pt idx="27">
                  <c:v>28-Feb</c:v>
                </c:pt>
                <c:pt idx="28">
                  <c:v>29-Feb</c:v>
                </c:pt>
                <c:pt idx="29">
                  <c:v>1-Mar</c:v>
                </c:pt>
                <c:pt idx="30">
                  <c:v>2-Mar</c:v>
                </c:pt>
                <c:pt idx="31">
                  <c:v>3-Mar</c:v>
                </c:pt>
                <c:pt idx="32">
                  <c:v>4-Mar</c:v>
                </c:pt>
                <c:pt idx="33">
                  <c:v>5-Mar</c:v>
                </c:pt>
                <c:pt idx="34">
                  <c:v>6-Mar</c:v>
                </c:pt>
                <c:pt idx="35">
                  <c:v>7-Mar</c:v>
                </c:pt>
                <c:pt idx="36">
                  <c:v>8-Mar</c:v>
                </c:pt>
                <c:pt idx="37">
                  <c:v>9-Mar</c:v>
                </c:pt>
                <c:pt idx="38">
                  <c:v>10-Mar</c:v>
                </c:pt>
                <c:pt idx="39">
                  <c:v>11-Mar</c:v>
                </c:pt>
                <c:pt idx="40">
                  <c:v>12-Mar</c:v>
                </c:pt>
                <c:pt idx="41">
                  <c:v>13-Mar</c:v>
                </c:pt>
                <c:pt idx="42">
                  <c:v>14-Mar</c:v>
                </c:pt>
                <c:pt idx="43">
                  <c:v>15-Mar</c:v>
                </c:pt>
                <c:pt idx="44">
                  <c:v>16-Mar</c:v>
                </c:pt>
                <c:pt idx="45">
                  <c:v>17-Mar</c:v>
                </c:pt>
                <c:pt idx="46">
                  <c:v>18-Mar</c:v>
                </c:pt>
                <c:pt idx="47">
                  <c:v>19-Mar</c:v>
                </c:pt>
                <c:pt idx="48">
                  <c:v>20-Mar</c:v>
                </c:pt>
                <c:pt idx="49">
                  <c:v>21-Mar</c:v>
                </c:pt>
                <c:pt idx="50">
                  <c:v>22-Mar</c:v>
                </c:pt>
                <c:pt idx="51">
                  <c:v>23-Mar</c:v>
                </c:pt>
                <c:pt idx="52">
                  <c:v>24-Mar</c:v>
                </c:pt>
                <c:pt idx="53">
                  <c:v>25-Mar</c:v>
                </c:pt>
                <c:pt idx="54">
                  <c:v>26-Mar</c:v>
                </c:pt>
                <c:pt idx="55">
                  <c:v>27-Mar</c:v>
                </c:pt>
                <c:pt idx="56">
                  <c:v>28-Mar</c:v>
                </c:pt>
                <c:pt idx="57">
                  <c:v>29-Mar</c:v>
                </c:pt>
                <c:pt idx="58">
                  <c:v>30-Mar</c:v>
                </c:pt>
                <c:pt idx="59">
                  <c:v>31-Mar</c:v>
                </c:pt>
                <c:pt idx="60">
                  <c:v>1-Abr</c:v>
                </c:pt>
                <c:pt idx="61">
                  <c:v>2-Abr</c:v>
                </c:pt>
                <c:pt idx="62">
                  <c:v>3-Abr</c:v>
                </c:pt>
                <c:pt idx="63">
                  <c:v>4-Abr</c:v>
                </c:pt>
                <c:pt idx="64">
                  <c:v>5-Abr</c:v>
                </c:pt>
                <c:pt idx="65">
                  <c:v>6-Abr</c:v>
                </c:pt>
                <c:pt idx="66">
                  <c:v>7-Abr</c:v>
                </c:pt>
              </c:strCache>
            </c:strRef>
          </c:cat>
          <c:val>
            <c:numRef>
              <c:f>Sheet1!$B$2:$B$68</c:f>
              <c:numCache>
                <c:formatCode>General</c:formatCode>
                <c:ptCount val="67"/>
                <c:pt idx="11">
                  <c:v>1</c:v>
                </c:pt>
                <c:pt idx="12">
                  <c:v>1</c:v>
                </c:pt>
                <c:pt idx="21">
                  <c:v>2</c:v>
                </c:pt>
                <c:pt idx="22">
                  <c:v>1</c:v>
                </c:pt>
                <c:pt idx="23">
                  <c:v>2</c:v>
                </c:pt>
                <c:pt idx="24">
                  <c:v>1</c:v>
                </c:pt>
                <c:pt idx="25">
                  <c:v>2</c:v>
                </c:pt>
                <c:pt idx="27">
                  <c:v>1</c:v>
                </c:pt>
                <c:pt idx="30">
                  <c:v>1</c:v>
                </c:pt>
                <c:pt idx="31">
                  <c:v>2</c:v>
                </c:pt>
                <c:pt idx="32">
                  <c:v>2</c:v>
                </c:pt>
                <c:pt idx="33">
                  <c:v>2</c:v>
                </c:pt>
                <c:pt idx="34">
                  <c:v>1</c:v>
                </c:pt>
                <c:pt idx="35">
                  <c:v>2</c:v>
                </c:pt>
                <c:pt idx="36">
                  <c:v>7</c:v>
                </c:pt>
                <c:pt idx="37">
                  <c:v>13</c:v>
                </c:pt>
                <c:pt idx="38">
                  <c:v>2</c:v>
                </c:pt>
                <c:pt idx="39">
                  <c:v>5</c:v>
                </c:pt>
                <c:pt idx="40">
                  <c:v>2</c:v>
                </c:pt>
                <c:pt idx="41">
                  <c:v>5</c:v>
                </c:pt>
                <c:pt idx="42">
                  <c:v>8</c:v>
                </c:pt>
                <c:pt idx="43">
                  <c:v>1</c:v>
                </c:pt>
                <c:pt idx="44">
                  <c:v>1</c:v>
                </c:pt>
                <c:pt idx="45">
                  <c:v>4</c:v>
                </c:pt>
                <c:pt idx="46">
                  <c:v>6</c:v>
                </c:pt>
                <c:pt idx="47">
                  <c:v>5</c:v>
                </c:pt>
                <c:pt idx="48">
                  <c:v>6</c:v>
                </c:pt>
                <c:pt idx="49">
                  <c:v>6</c:v>
                </c:pt>
                <c:pt idx="50">
                  <c:v>4</c:v>
                </c:pt>
                <c:pt idx="51">
                  <c:v>3</c:v>
                </c:pt>
                <c:pt idx="52">
                  <c:v>6</c:v>
                </c:pt>
                <c:pt idx="53">
                  <c:v>2</c:v>
                </c:pt>
                <c:pt idx="54">
                  <c:v>3</c:v>
                </c:pt>
                <c:pt idx="55">
                  <c:v>6</c:v>
                </c:pt>
                <c:pt idx="56">
                  <c:v>2</c:v>
                </c:pt>
                <c:pt idx="57">
                  <c:v>1</c:v>
                </c:pt>
                <c:pt idx="59">
                  <c:v>2</c:v>
                </c:pt>
                <c:pt idx="60">
                  <c:v>2</c:v>
                </c:pt>
                <c:pt idx="61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BFD-46D3-BBE6-E76CBF767F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-27"/>
        <c:axId val="1551538367"/>
        <c:axId val="1425627775"/>
      </c:barChart>
      <c:catAx>
        <c:axId val="1551538367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es-419" sz="1600" b="0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sz="1600" noProof="0" dirty="0"/>
                  <a:t>Fecha de inicio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es-419" sz="1600" b="0" i="0" u="none" strike="noStrike" kern="1200" baseline="0" noProof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425627775"/>
        <c:crosses val="autoZero"/>
        <c:auto val="1"/>
        <c:lblAlgn val="ctr"/>
        <c:lblOffset val="100"/>
        <c:noMultiLvlLbl val="1"/>
      </c:catAx>
      <c:valAx>
        <c:axId val="1425627775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es-419" sz="1600" b="0" i="0" u="none" strike="noStrike" kern="1200" baseline="0" noProof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s-419" sz="1600" noProof="0" dirty="0"/>
                  <a:t>Número de casos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es-419" sz="1600" b="0" i="0" u="none" strike="noStrike" kern="1200" baseline="0" noProof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General" sourceLinked="1"/>
        <c:majorTickMark val="out"/>
        <c:minorTickMark val="none"/>
        <c:tickLblPos val="nextTo"/>
        <c:spPr>
          <a:noFill/>
          <a:ln>
            <a:solidFill>
              <a:schemeClr val="bg1">
                <a:lumMod val="85000"/>
              </a:schemeClr>
            </a:solidFill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1538367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12CD1F-BC39-40BF-A174-A4A8AA8953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9D35B30-892C-4CA8-8B8A-318CC3388F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359129-3630-4CBB-8604-BE096D7D5A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59401E-1172-4440-BD91-CABADFB70E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F573FA-F235-4797-800C-038C11274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958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483B4-8233-46CE-A124-89A26B971D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4CFBE9D-8F00-409E-B3A3-D369482DBC9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F1DD42-B146-4295-A8D6-1CBA46811D5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E37BC09-C717-4E34-9688-E29F295E2C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EFB14B-2963-4061-9B3E-C18944D1D9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466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545282D-B1AF-40D2-AC8C-E97BBB57BD6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726F38-FA63-4E88-AD27-DBAC26E5166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B632BD1-6752-4DC9-9070-8FBAA85BB4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F829C8-6E49-4234-B7D5-8BDB2F1C30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C1FFCD-7CD2-45D0-9ADC-73FA94410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0134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94A1D9-0F04-44B9-B23B-FB7CA6B9A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BDE00B-8809-4162-B8B1-5A045A92B0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C501C5-3471-45E0-B018-EEDC94B9E4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D288B3-5AFD-4D6F-B5B5-7EDAB3195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46DF6F8-5B5C-4B2D-AAF5-B7E5FB052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595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CAF73D-6D72-40FB-A6F7-294166A1F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9C7EC2-E4BC-4C18-AD44-CB8B74789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14DB3DA-A49B-44C3-BF5F-BA6BBB7827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27A220-473C-4809-A380-BD154D1A50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DE9FD-4F1A-4541-8477-12B218C865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65385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52D4AB-D7A4-4FEA-8D9F-356C839D01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503806-9EFB-4385-9EB9-B307AEBB605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4E12C76-A8C9-4DF8-95E1-202182670F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C114B58-4DE1-4BB5-B6BE-697DDDE577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097B3E8-87D8-4A42-B079-850BE02F0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CA9576E-AE1D-444B-BF0B-5BA02CCD50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827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436D04-309E-4AB4-969B-46781BBA6A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863C774-F2C7-42F9-B940-8D7D6C591D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7BBB93A-77CB-4C36-859A-B3BB4FF9277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774BE52-ECFF-4266-8ABB-28CCAF89C6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EACF2CF-B931-48F7-879E-DA510F1192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48337B-C1F6-4393-BD1D-5540CC7853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847FB85-0469-4929-9061-6A5416A31A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9E16E16-A17E-4780-ACB7-03CEEE2D71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1128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17E8A4-081B-432B-A663-B0327FC221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3D6CA64-DB29-4CFC-B287-C27273D3AE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89AF29-6105-4273-B9F5-FACCEF451F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96A94D8-38E0-4235-AFC3-3D2065C05A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5541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1A80C1E-F33F-4418-B6E9-B123D47758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5C3367-0E81-4CDD-96EF-23189F60E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2BFD7A-522E-4F82-A164-9F8A13D11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8809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4A9E89-6956-4F99-B08F-C1B98A96BF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609F1D-CF63-4003-AFE2-156B4BB8B6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2867464-2ECA-43A3-8EB4-C486EEEB132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958BC9-F92A-42BE-964D-CCE70D149A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8B9376-4FA0-443A-B590-0B33868EDC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003B27-DBDD-4A72-90D7-BF12418C78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80196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09E386-A1F7-4C3E-A800-2211E576EF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189DE2-F1E6-4681-9495-F51BCFE0ECD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633A255-8633-4E17-B7CA-487A2572B8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122B2D2-11DE-44AD-971B-77DE6B3FF1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320824-52A5-433E-B5EA-A472BF11C6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4AD8696-D15D-4CB7-AADE-5315960C40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11125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34584B0-C8F1-4EED-AA96-07C1C53A37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4362B5-3609-4096-B2AE-F66C17C1392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81E089E-17D8-43D9-AC6B-510D467A0D5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F2721F-9D61-48CB-9E93-9E5AF78AAF70}" type="datetimeFigureOut">
              <a:rPr lang="en-US" smtClean="0"/>
              <a:t>4/20/2020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992799-EDD1-4899-80F5-95A3665F23B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C68018-2D7C-4342-9D46-F6C2F7C8E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53DC24-6E02-4B37-A112-91396402AC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656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110051-2C2C-47DB-AA96-2BE6EF41B1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8605" y="178239"/>
            <a:ext cx="11474789" cy="1106623"/>
          </a:xfrm>
        </p:spPr>
        <p:txBody>
          <a:bodyPr>
            <a:normAutofit/>
          </a:bodyPr>
          <a:lstStyle/>
          <a:p>
            <a:pPr algn="ctr"/>
            <a:r>
              <a:rPr lang="es-ES" sz="3600" b="1" dirty="0"/>
              <a:t>Casos confirmados de sarampión reportados por </a:t>
            </a:r>
            <a:br>
              <a:rPr lang="es-ES" sz="3600" b="1" dirty="0"/>
            </a:br>
            <a:r>
              <a:rPr lang="es-ES" sz="3600" b="1" dirty="0"/>
              <a:t>fecha de inicio de exantema. México, 2020*</a:t>
            </a:r>
            <a:endParaRPr lang="es-419" sz="3600" b="1" dirty="0">
              <a:latin typeface="+mn-lt"/>
            </a:endParaRPr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09F22AE-3FD3-4D3D-BFB0-B42807C008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5773430"/>
              </p:ext>
            </p:extLst>
          </p:nvPr>
        </p:nvGraphicFramePr>
        <p:xfrm>
          <a:off x="260574" y="1220419"/>
          <a:ext cx="11474789" cy="4622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649C7342-4ECA-4282-B53A-819EFD989229}"/>
              </a:ext>
            </a:extLst>
          </p:cNvPr>
          <p:cNvSpPr txBox="1"/>
          <p:nvPr/>
        </p:nvSpPr>
        <p:spPr>
          <a:xfrm>
            <a:off x="478971" y="5941097"/>
            <a:ext cx="930946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Fuente: </a:t>
            </a:r>
            <a:r>
              <a:rPr lang="es-PE" sz="1400" dirty="0"/>
              <a:t>Organización Panamericana de la Salud / Organización Mundial de la Salud. Actualización Epidemiológica: Sarampión. 17 de abril de 2020, Washington, D.C.: OPS/OMS; 2020 .</a:t>
            </a:r>
          </a:p>
          <a:p>
            <a:r>
              <a:rPr lang="es-PE" sz="1400" dirty="0"/>
              <a:t>*1 de febrero al 7 de abril del 2020.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03361354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C69FE739999C447A76F1EF8B3FD66E4" ma:contentTypeVersion="13" ma:contentTypeDescription="Create a new document." ma:contentTypeScope="" ma:versionID="cbd048430c8551c34c2c3c8571f1b260">
  <xsd:schema xmlns:xsd="http://www.w3.org/2001/XMLSchema" xmlns:xs="http://www.w3.org/2001/XMLSchema" xmlns:p="http://schemas.microsoft.com/office/2006/metadata/properties" xmlns:ns3="4655c133-e14e-4d88-8fbc-c3b347145ec5" xmlns:ns4="64ced670-a384-4657-ba0f-fc07d30f5a44" targetNamespace="http://schemas.microsoft.com/office/2006/metadata/properties" ma:root="true" ma:fieldsID="5457dbb80d17598a17de4d439e456cf2" ns3:_="" ns4:_="">
    <xsd:import namespace="4655c133-e14e-4d88-8fbc-c3b347145ec5"/>
    <xsd:import namespace="64ced670-a384-4657-ba0f-fc07d30f5a4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DateTaken" minOccurs="0"/>
                <xsd:element ref="ns3:MediaServiceLocation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EventHashCode" minOccurs="0"/>
                <xsd:element ref="ns3:MediaServiceGenerationTim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655c133-e14e-4d88-8fbc-c3b347145ec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4ced670-a384-4657-ba0f-fc07d30f5a44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6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E3A008-5750-4173-BA92-9C5128AF26A9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2E193C6-AD66-4D45-87CD-EAED875DE16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F7A6826-8463-42F1-8A92-4BBFAD89860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655c133-e14e-4d88-8fbc-c3b347145ec5"/>
    <ds:schemaRef ds:uri="64ced670-a384-4657-ba0f-fc07d30f5a4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71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Casos confirmados de sarampión reportados por  fecha de inicio de exantema. México, 2020*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Measles confirmed cases by week on onset Mexico, 2020</dc:title>
  <dc:creator>Pacis, Ms. Carmelita Lucia (WDC)</dc:creator>
  <cp:lastModifiedBy>Pacis, Ms. Carmelita Lucia (WDC)</cp:lastModifiedBy>
  <cp:revision>14</cp:revision>
  <dcterms:created xsi:type="dcterms:W3CDTF">2020-04-16T20:18:16Z</dcterms:created>
  <dcterms:modified xsi:type="dcterms:W3CDTF">2020-04-20T13:39:58Z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0x0101007C69FE739999C447A76F1EF8B3FD66E4</vt:lpwstr>
  </property>
</Properties>
</file>