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D2D5C-A364-42CB-8702-2BC547E3A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BCB9C2-5C34-4A72-BD73-D44471079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93C33-F18B-4F08-8EB5-AA60D2E14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8F103-3A5D-4330-95F7-3D031AA4C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1354A-4E68-434E-9AFE-7C7E83E64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8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14879-2592-4C6A-A75C-09B105C48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57A28-51DA-47DA-B6C4-A976597A9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EA534-A488-40BB-B80F-3D3669974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52500-588E-4A7B-8B7A-E6A07D923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05BC1-7FA4-45A9-8B5E-D585FE7A0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6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13355E-7210-4657-A3B0-0D55BA5A7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7B657-5E1B-44E3-874A-C87B27A3F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D6571-633B-41C2-AC15-27BF2CE4A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D906C-D5DE-4D9D-9920-259D6B3C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BEAAF-73EC-497F-A778-185FBBD83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2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94C2-BBE1-4DF2-900C-57641ED13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A908F-2999-4EBF-9768-ACD4A93F5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4CF60-1F11-4048-B245-AB0209CD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A39A2-D82D-41D2-86D7-6A297622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AA9EF-8C8A-4044-9047-474292929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4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3989D-CAB4-4DC0-8E00-0B1D46E82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DCD60-54CD-4F00-9EFA-6DED02536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213DE-E934-4401-8A74-202923340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B8F60-DF94-498B-AF31-4209E46B1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95DB1-36C3-47B1-A194-3C983D985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5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C0E44-EA30-4F3B-9E84-0DBCAAE93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9BC46-6072-4E36-A0EA-F52EB436A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DE541C-347C-4EBF-BE74-01C441432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81187-6ED3-44EB-8C22-8AD4C067F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50CF0-7CFA-4ADC-A09B-0EDDD5E2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ABCA4-5DBF-43BB-8E35-06E55A26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0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EE655-5525-4514-BA8E-D2B172DC3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8E77F-5DAA-47BD-9B07-6B9209475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52AA9-66C1-41A1-BD03-A4F2757D5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E2655-4EDC-43EE-A6E1-A085647C78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399F5-E597-4B1E-9B1A-5FA196C22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53435E-2824-4D87-A22C-64978159E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9613DD-96BD-4B66-B38F-CCBC687DE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24B9BF-3616-4490-AD14-5140782C0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1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3CDF-5D82-4442-A452-C16EE1DA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8EC690-6BAA-453B-8B3E-B799CDBA1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51AE7A-B1C4-4D66-AEA5-833BFB90D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05BA8-BAC7-4CB6-AA5D-F94DB58B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9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3BE5CD-1D08-4ACE-9B8F-01E796097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C407B-CBC8-4124-B39D-B1DFF0155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88E1F-6AA4-4FB2-81C4-7F42667E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6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1829-D303-4301-91E5-5279F3F7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FBB2E-5924-4A7F-8796-13369DF59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D4C4A-F8ED-4CCA-8FE1-12126ECF6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C5B830-8204-4048-A305-CCD308B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A53C6-98A5-4AA4-86FE-D4A0B9FE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49FAC-40F8-49E1-9D6E-025DD532A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C3ECD-8E7E-4EAA-B638-E1F2F538F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4F58F1-3EF8-47C7-9AB4-73D9BB0581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E10F19-3358-4DF8-A767-9BA940EA9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6DBF1-D70F-4056-B431-78BCEC6E0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44422-477C-4031-84FD-C2884EE9B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3AFA5-53C6-4DD7-8183-DB6BE96B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0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6DAF18-158A-4AE2-A089-CC7DEE1C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45BEB-FA50-4112-B9A4-42502DC52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069E3-ABE5-465E-A388-BD87E6CAB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78672-40EE-4F50-9D2B-33DD3DF08B15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E9000-767D-4086-8FB0-48B3FBA2FA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1DA3E-6764-4C09-B5A0-B341C49CD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6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C6CA3AD3-A95A-4AC8-9526-1E271A65B8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395" y="1412392"/>
            <a:ext cx="5122637" cy="3878568"/>
          </a:xfrm>
          <a:prstGeom prst="rect">
            <a:avLst/>
          </a:prstGeom>
        </p:spPr>
      </p:pic>
      <p:pic>
        <p:nvPicPr>
          <p:cNvPr id="11" name="Picture 10" descr="A close up of a map&#10;&#10;Description automatically generated">
            <a:extLst>
              <a:ext uri="{FF2B5EF4-FFF2-40B4-BE49-F238E27FC236}">
                <a16:creationId xmlns:a16="http://schemas.microsoft.com/office/drawing/2014/main" id="{321738B1-354B-4606-BBC4-EFD3D6E548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364" y="1412392"/>
            <a:ext cx="5122637" cy="387856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3BD83F-B2DC-428E-816D-9545F247EAF6}"/>
              </a:ext>
            </a:extLst>
          </p:cNvPr>
          <p:cNvSpPr txBox="1"/>
          <p:nvPr/>
        </p:nvSpPr>
        <p:spPr>
          <a:xfrm>
            <a:off x="2149596" y="5077547"/>
            <a:ext cx="1371600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2018</a:t>
            </a:r>
          </a:p>
          <a:p>
            <a:pPr algn="ctr"/>
            <a:r>
              <a:rPr lang="en-US" sz="1400" b="1" dirty="0"/>
              <a:t>N= 583 (70%)</a:t>
            </a:r>
            <a:endParaRPr lang="es-ES" sz="14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BD9885-8C33-4B72-8491-4041C463D7E8}"/>
              </a:ext>
            </a:extLst>
          </p:cNvPr>
          <p:cNvSpPr txBox="1"/>
          <p:nvPr/>
        </p:nvSpPr>
        <p:spPr>
          <a:xfrm>
            <a:off x="7082578" y="5077547"/>
            <a:ext cx="1371600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2019</a:t>
            </a:r>
          </a:p>
          <a:p>
            <a:pPr algn="ctr"/>
            <a:r>
              <a:rPr lang="en-US" sz="1400" b="1" dirty="0"/>
              <a:t>N= 599 (72%)</a:t>
            </a:r>
            <a:endParaRPr lang="es-ES" sz="1400" b="1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FB5C8F7-F87E-416B-94DC-D2FC0F8AB18F}"/>
              </a:ext>
            </a:extLst>
          </p:cNvPr>
          <p:cNvSpPr txBox="1">
            <a:spLocks/>
          </p:cNvSpPr>
          <p:nvPr/>
        </p:nvSpPr>
        <p:spPr>
          <a:xfrm>
            <a:off x="788486" y="5925635"/>
            <a:ext cx="10851207" cy="533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1400" dirty="0"/>
              <a:t>*El número total de municipios utilizados como denominador (n = 825) se calcula en base a los archivos ISIS y DEF reportados a FGL-IM / OPS (solo caso por caso). Algunos municipios no coincidieron con el código de geo-referenciación utilizado para elaborar este mapa. </a:t>
            </a:r>
          </a:p>
          <a:p>
            <a:pPr algn="l"/>
            <a:r>
              <a:rPr lang="es-ES" sz="1400" dirty="0"/>
              <a:t>Datos hasta 25 </a:t>
            </a:r>
            <a:r>
              <a:rPr lang="es-ES" sz="1400"/>
              <a:t>de marzo de 2020.</a:t>
            </a:r>
            <a:endParaRPr lang="es-ES" sz="1400" dirty="0"/>
          </a:p>
          <a:p>
            <a:pPr algn="l"/>
            <a:br>
              <a:rPr lang="es-ES" sz="1400" dirty="0"/>
            </a:br>
            <a:br>
              <a:rPr lang="es-ES" sz="1400" dirty="0"/>
            </a:br>
            <a:endParaRPr lang="es-ES" sz="12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3698377-9141-4961-BB37-F08973D7F31E}"/>
              </a:ext>
            </a:extLst>
          </p:cNvPr>
          <p:cNvSpPr txBox="1">
            <a:spLocks/>
          </p:cNvSpPr>
          <p:nvPr/>
        </p:nvSpPr>
        <p:spPr>
          <a:xfrm>
            <a:off x="-3313" y="43070"/>
            <a:ext cx="12134818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s-ES" altLang="en-US" sz="2800" b="1" dirty="0">
                <a:solidFill>
                  <a:schemeClr val="tx2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Municipios* reportando casos sospechosos de sarampión</a:t>
            </a:r>
          </a:p>
          <a:p>
            <a:pPr fontAlgn="base">
              <a:spcAft>
                <a:spcPct val="0"/>
              </a:spcAft>
            </a:pPr>
            <a:r>
              <a:rPr lang="es-ES" altLang="en-US" sz="2800" b="1" dirty="0">
                <a:solidFill>
                  <a:schemeClr val="tx2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y rubeola en países de Centroamérica, 2018-2019**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5A8292-45C9-467C-AA06-8C5C9F81DC87}"/>
              </a:ext>
            </a:extLst>
          </p:cNvPr>
          <p:cNvSpPr txBox="1"/>
          <p:nvPr/>
        </p:nvSpPr>
        <p:spPr>
          <a:xfrm>
            <a:off x="9704042" y="1510938"/>
            <a:ext cx="1770188" cy="1754326"/>
          </a:xfrm>
          <a:prstGeom prst="rect">
            <a:avLst/>
          </a:prstGeom>
          <a:effectLst>
            <a:outerShdw blurRad="63500" dist="139700" dir="2700000" algn="tl" rotWithShape="0">
              <a:srgbClr val="002060">
                <a:alpha val="90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419" b="1" dirty="0"/>
              <a:t>82 municipios</a:t>
            </a:r>
            <a:r>
              <a:rPr lang="es-419" dirty="0"/>
              <a:t> (10%) no reportaron casos sospechosos durante el 2018 y 2019.</a:t>
            </a:r>
          </a:p>
        </p:txBody>
      </p:sp>
    </p:spTree>
    <p:extLst>
      <p:ext uri="{BB962C8B-B14F-4D97-AF65-F5344CB8AC3E}">
        <p14:creationId xmlns:p14="http://schemas.microsoft.com/office/powerpoint/2010/main" val="766404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433CE6-AB40-4EE0-9F66-A346EDB521D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65B90E9-A46B-4155-90F0-BD4906EA6B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D0A836-FDDB-4C60-86D6-D118808AAF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105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16</cp:revision>
  <dcterms:created xsi:type="dcterms:W3CDTF">2020-04-22T23:20:40Z</dcterms:created>
  <dcterms:modified xsi:type="dcterms:W3CDTF">2020-04-27T13:46:30Z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