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F363E9-54CA-4E47-9F89-0A09E6F11BF4}" v="1" dt="2020-05-15T13:08:33.4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Measles/Outbreaks/Alerts/2020/Figures/Figuras_Epi_Update_Feb_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534611992071084E-2"/>
          <c:y val="0.10872437626193324"/>
          <c:w val="0.85777157382549007"/>
          <c:h val="0.82846775305771425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'MR and COVID'!$O$1</c:f>
              <c:strCache>
                <c:ptCount val="1"/>
                <c:pt idx="0">
                  <c:v>Confirmed measles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Lit>
              <c:ptCount val="18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pt idx="15">
                <c:v>16</c:v>
              </c:pt>
              <c:pt idx="16">
                <c:v>17</c:v>
              </c:pt>
              <c:pt idx="17">
                <c:v>18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'MR and COVID'!$O$2:$O$21</c:f>
              <c:numCache>
                <c:formatCode>#,##0</c:formatCode>
                <c:ptCount val="18"/>
                <c:pt idx="0">
                  <c:v>265</c:v>
                </c:pt>
                <c:pt idx="1">
                  <c:v>293</c:v>
                </c:pt>
                <c:pt idx="2">
                  <c:v>409</c:v>
                </c:pt>
                <c:pt idx="3">
                  <c:v>295</c:v>
                </c:pt>
                <c:pt idx="4">
                  <c:v>381</c:v>
                </c:pt>
                <c:pt idx="5">
                  <c:v>250</c:v>
                </c:pt>
                <c:pt idx="6">
                  <c:v>321</c:v>
                </c:pt>
                <c:pt idx="7">
                  <c:v>261</c:v>
                </c:pt>
                <c:pt idx="8">
                  <c:v>221</c:v>
                </c:pt>
                <c:pt idx="9">
                  <c:v>162</c:v>
                </c:pt>
                <c:pt idx="10">
                  <c:v>160</c:v>
                </c:pt>
                <c:pt idx="11">
                  <c:v>66</c:v>
                </c:pt>
                <c:pt idx="12">
                  <c:v>45</c:v>
                </c:pt>
                <c:pt idx="13">
                  <c:v>20</c:v>
                </c:pt>
                <c:pt idx="14">
                  <c:v>3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B6B2-4114-9141-7C72E1C59FE1}"/>
            </c:ext>
          </c:extLst>
        </c:ser>
        <c:ser>
          <c:idx val="2"/>
          <c:order val="2"/>
          <c:tx>
            <c:strRef>
              <c:f>'MR and COVID'!$P$1</c:f>
              <c:strCache>
                <c:ptCount val="1"/>
                <c:pt idx="0">
                  <c:v>MR suspected cases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Lit>
              <c:ptCount val="18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pt idx="15">
                <c:v>16</c:v>
              </c:pt>
              <c:pt idx="16">
                <c:v>17</c:v>
              </c:pt>
              <c:pt idx="17">
                <c:v>18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'MR and COVID'!$P$2:$P$21</c:f>
              <c:numCache>
                <c:formatCode>#,##0</c:formatCode>
                <c:ptCount val="18"/>
                <c:pt idx="0">
                  <c:v>619</c:v>
                </c:pt>
                <c:pt idx="1">
                  <c:v>720</c:v>
                </c:pt>
                <c:pt idx="2">
                  <c:v>841</c:v>
                </c:pt>
                <c:pt idx="3">
                  <c:v>600</c:v>
                </c:pt>
                <c:pt idx="4">
                  <c:v>726</c:v>
                </c:pt>
                <c:pt idx="5">
                  <c:v>625</c:v>
                </c:pt>
                <c:pt idx="6">
                  <c:v>819</c:v>
                </c:pt>
                <c:pt idx="7">
                  <c:v>865</c:v>
                </c:pt>
                <c:pt idx="8">
                  <c:v>798</c:v>
                </c:pt>
                <c:pt idx="9">
                  <c:v>730</c:v>
                </c:pt>
                <c:pt idx="10">
                  <c:v>752</c:v>
                </c:pt>
                <c:pt idx="11">
                  <c:v>470</c:v>
                </c:pt>
                <c:pt idx="12">
                  <c:v>256</c:v>
                </c:pt>
                <c:pt idx="13">
                  <c:v>158</c:v>
                </c:pt>
                <c:pt idx="14">
                  <c:v>101</c:v>
                </c:pt>
                <c:pt idx="15">
                  <c:v>83</c:v>
                </c:pt>
                <c:pt idx="16">
                  <c:v>35</c:v>
                </c:pt>
                <c:pt idx="17">
                  <c:v>16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B6B2-4114-9141-7C72E1C59F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408943440"/>
        <c:axId val="1168313776"/>
      </c:barChart>
      <c:lineChart>
        <c:grouping val="standard"/>
        <c:varyColors val="0"/>
        <c:ser>
          <c:idx val="0"/>
          <c:order val="0"/>
          <c:tx>
            <c:strRef>
              <c:f>'MR and COVID'!$N$1</c:f>
              <c:strCache>
                <c:ptCount val="1"/>
                <c:pt idx="0">
                  <c:v>Cumulative COVID-19 cases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Lit>
              <c:ptCount val="18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pt idx="15">
                <c:v>16</c:v>
              </c:pt>
              <c:pt idx="16">
                <c:v>17</c:v>
              </c:pt>
              <c:pt idx="17">
                <c:v>18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'MR and COVID'!$N$2:$N$21</c:f>
              <c:numCache>
                <c:formatCode>General</c:formatCode>
                <c:ptCount val="18"/>
                <c:pt idx="8">
                  <c:v>2</c:v>
                </c:pt>
                <c:pt idx="9">
                  <c:v>19</c:v>
                </c:pt>
                <c:pt idx="10" formatCode="#,##0">
                  <c:v>121</c:v>
                </c:pt>
                <c:pt idx="11" formatCode="#,##0">
                  <c:v>1128</c:v>
                </c:pt>
                <c:pt idx="12" formatCode="#,##0">
                  <c:v>3903</c:v>
                </c:pt>
                <c:pt idx="13" formatCode="#,##0">
                  <c:v>10278</c:v>
                </c:pt>
                <c:pt idx="14" formatCode="#,##0">
                  <c:v>20727</c:v>
                </c:pt>
                <c:pt idx="15" formatCode="#,##0">
                  <c:v>36599</c:v>
                </c:pt>
                <c:pt idx="16" formatCode="#,##0">
                  <c:v>58509</c:v>
                </c:pt>
                <c:pt idx="17" formatCode="#,##0">
                  <c:v>96396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B6B2-4114-9141-7C72E1C59F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5986576"/>
        <c:axId val="1664984544"/>
      </c:lineChart>
      <c:catAx>
        <c:axId val="1408943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8313776"/>
        <c:crosses val="autoZero"/>
        <c:auto val="1"/>
        <c:lblAlgn val="ctr"/>
        <c:lblOffset val="100"/>
        <c:noMultiLvlLbl val="0"/>
      </c:catAx>
      <c:valAx>
        <c:axId val="1168313776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8943440"/>
        <c:crosses val="autoZero"/>
        <c:crossBetween val="between"/>
      </c:valAx>
      <c:valAx>
        <c:axId val="1664984544"/>
        <c:scaling>
          <c:orientation val="minMax"/>
          <c:max val="100000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986576"/>
        <c:crosses val="max"/>
        <c:crossBetween val="between"/>
      </c:valAx>
      <c:catAx>
        <c:axId val="1565986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649845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174835256399138"/>
          <c:y val="5.8100158626759685E-2"/>
          <c:w val="0.73298845240080246"/>
          <c:h val="5.16938254906738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EF6B2-A348-4166-9ADE-C39C0C496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60D8A5-766B-4916-9142-DCB5A6F8A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ADC2B-D693-4A4D-AC1E-C9B102311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A97C7-FF53-422E-98E5-DA6EB3303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4C9E6-4D91-4EA3-BA0F-D19F863F6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0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44EB6-76C6-4A4A-BFE9-E1DBCE0C6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0DDFEC-70EA-4A11-9667-CE3C33003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9A211-8DFB-4561-A7D8-02DCC59BD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E085D-7555-4E4D-A6AF-9301E8D2B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FA894-B31F-4EA7-AA3A-713CBFC20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0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B7E524-DF99-477C-A598-7AB4F60404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CEBBF0-E86B-4F48-8B7B-39C2B534B8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8232B-8323-4CD6-A374-2F56B79F6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B1322-928C-4D1B-890B-C2576C047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25314-8BE0-4C1A-8F9B-F9123ECDB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6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059B0-30E6-4FF5-9411-E7FA92B19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0AB38-1AF9-46C2-A083-4A7BAE300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5C8CF-C94C-44E7-B932-ED18E52E0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A5C48-8E46-488E-AB4B-2A1997961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3937F-2368-417A-BDDE-9F9DDBD38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2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73A79-E050-4CE3-AC02-4F67CD782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CB75C-9848-439D-8064-64FAAA9D6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30531-B5F9-48DD-8FDA-18CA7D59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A36EB-BB96-4C3D-A351-76BCB22FF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A1E3D-EFDD-47E3-ACBD-FFF52B406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0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02D28-E613-4705-80A8-CEC3BE25D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48439-A066-4C0F-86CE-4525BB531D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83D92E-A6D8-4F8F-9411-729E64FBA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6D946-97BE-41E0-84A8-4A3B8E0DF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044E3-2D73-4CD4-937B-E351E82DC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F57A7-1DF6-49D4-BD3D-93A9D28F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7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5F3A0-AB05-44E1-B746-3B98DBD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377DB-0ADD-467F-BF03-B58121ED4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CA408F-5F54-4798-9B00-A2071C2F0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E9E604-3B06-4D08-9BF3-92A1C01B8F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82027F-7143-43E4-BD14-C8CA12060C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F05C47-B31A-4FF1-9C5F-DA3F7800C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267644-A6D1-451D-B272-81E7796B6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F6A5C4-02BE-4FCD-9C01-2A6CEF7BA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C27F5-024F-43FE-84A1-E6123EEA0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FBD52F-3523-4258-BC06-4DC9DA929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B54EA-24F9-4BD7-ACCD-F911C8505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4833AD-A23C-4E36-A2FF-06448982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8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2696D4-17D2-40A1-BE63-CBC82DDE7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C3CCF9-B4A6-487D-9650-0D35DCDC5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4F939B-61E9-42E3-BCF2-20091A45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9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7F5C5-7923-44C2-AD25-2EA7FC71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AFD37-A87D-4ACB-B249-B3000D9F3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78446-C324-4F7C-A57E-27888F4EC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0BF19-44FB-4E57-9786-6072B2611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8AF57-421E-4C55-B92E-EDAC4E68F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C954B-6BA0-4593-9442-3C9774415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9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BE62-416C-4130-8A10-B3D4E59F6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1BA530-ECB7-4120-8721-731DBEF579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244C0-CE54-4EBF-9F21-158644F55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C1359-4E9B-4040-BC55-13EFB49C2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9015-3175-43C9-9697-BD892EB1CF7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0318D2-E499-46CB-93DC-5EF53284B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327A8B-51F8-4B40-BDB8-77B34F510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0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FC4DAC-BFC3-4B6E-8D89-A5F8AA882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F91C7-BCBF-41DF-8732-ABD988630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26C31-D2D7-4A36-9086-513BD77E07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09015-3175-43C9-9697-BD892EB1CF7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7D421-557C-46E4-929D-4209869889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242DA-8A8D-4E21-BFCA-5853A7D73B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51DFC-F3B6-46D9-8080-0A1E517D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8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vid.saude.gov.br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3D7124E4-2039-49BB-8710-1D465702FA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151062"/>
              </p:ext>
            </p:extLst>
          </p:nvPr>
        </p:nvGraphicFramePr>
        <p:xfrm>
          <a:off x="858016" y="720132"/>
          <a:ext cx="8474229" cy="502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45F1B11-E354-45DA-91D9-80F37C8AC689}"/>
              </a:ext>
            </a:extLst>
          </p:cNvPr>
          <p:cNvSpPr txBox="1"/>
          <p:nvPr/>
        </p:nvSpPr>
        <p:spPr>
          <a:xfrm>
            <a:off x="9340954" y="2008167"/>
            <a:ext cx="400110" cy="23083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dirty="0"/>
              <a:t>COVID-19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0934AA-C232-487A-B292-6B8C508FBE91}"/>
              </a:ext>
            </a:extLst>
          </p:cNvPr>
          <p:cNvSpPr txBox="1"/>
          <p:nvPr/>
        </p:nvSpPr>
        <p:spPr>
          <a:xfrm>
            <a:off x="363117" y="1947631"/>
            <a:ext cx="400110" cy="23083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dirty="0"/>
              <a:t>Measles-Rubella  (MR)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BB4771-9142-4DBE-B117-76512C6BF8F3}"/>
              </a:ext>
            </a:extLst>
          </p:cNvPr>
          <p:cNvSpPr txBox="1"/>
          <p:nvPr/>
        </p:nvSpPr>
        <p:spPr>
          <a:xfrm>
            <a:off x="239574" y="89127"/>
            <a:ext cx="11413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Palatino Linotype" panose="02040502050505030304" pitchFamily="18" charset="0"/>
              </a:rPr>
              <a:t>Notification of measles, rubella and COVID-19 cases in Brazil, 2020*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FE0FF5-646B-4B78-8DA8-750514671A1C}"/>
              </a:ext>
            </a:extLst>
          </p:cNvPr>
          <p:cNvSpPr txBox="1"/>
          <p:nvPr/>
        </p:nvSpPr>
        <p:spPr>
          <a:xfrm>
            <a:off x="2641899" y="5825826"/>
            <a:ext cx="4448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Epidemiological weeks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971FFF-5455-4A23-BF02-D3B9790ECA3B}"/>
              </a:ext>
            </a:extLst>
          </p:cNvPr>
          <p:cNvSpPr txBox="1"/>
          <p:nvPr/>
        </p:nvSpPr>
        <p:spPr>
          <a:xfrm>
            <a:off x="483548" y="6246139"/>
            <a:ext cx="10526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Ministry of Health of Brazil: a) weekly measles and rubella surveillance reports sent to PAHO; b) </a:t>
            </a:r>
            <a:r>
              <a:rPr lang="en-US" sz="1200" dirty="0">
                <a:hlinkClick r:id="rId3"/>
              </a:rPr>
              <a:t>https://covid.saude.gov.br/</a:t>
            </a:r>
            <a:r>
              <a:rPr lang="en-US" sz="1200" dirty="0"/>
              <a:t> </a:t>
            </a:r>
          </a:p>
          <a:p>
            <a:r>
              <a:rPr lang="en-US" sz="1200" dirty="0"/>
              <a:t>*Data reported for the epidemiological weeks 1-18, 2020.</a:t>
            </a:r>
          </a:p>
          <a:p>
            <a:endParaRPr lang="en-US" sz="1200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71721E0-7047-436D-A42D-9374AA77B94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02049940"/>
              </p:ext>
            </p:extLst>
          </p:nvPr>
        </p:nvGraphicFramePr>
        <p:xfrm>
          <a:off x="10286276" y="1656118"/>
          <a:ext cx="1245731" cy="1026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731">
                  <a:extLst>
                    <a:ext uri="{9D8B030D-6E8A-4147-A177-3AD203B41FA5}">
                      <a16:colId xmlns:a16="http://schemas.microsoft.com/office/drawing/2014/main" val="2879717320"/>
                    </a:ext>
                  </a:extLst>
                </a:gridCol>
              </a:tblGrid>
              <a:tr h="561001"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dirty="0"/>
                        <a:t>Suspected MR</a:t>
                      </a:r>
                    </a:p>
                  </a:txBody>
                  <a:tcPr marL="112200" marR="112200" marT="56100" marB="5610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571131"/>
                  </a:ext>
                </a:extLst>
              </a:tr>
              <a:tr h="457483">
                <a:tc>
                  <a:txBody>
                    <a:bodyPr/>
                    <a:lstStyle/>
                    <a:p>
                      <a:pPr algn="ctr"/>
                      <a:r>
                        <a:rPr lang="en-US" sz="1700" noProof="0" dirty="0"/>
                        <a:t>9,214</a:t>
                      </a:r>
                    </a:p>
                  </a:txBody>
                  <a:tcPr marL="112200" marR="112200" marT="56100" marB="56100"/>
                </a:tc>
                <a:extLst>
                  <a:ext uri="{0D108BD9-81ED-4DB2-BD59-A6C34878D82A}">
                    <a16:rowId xmlns:a16="http://schemas.microsoft.com/office/drawing/2014/main" val="3410839635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642CA71-F312-4D39-BFBA-9296FA72075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77745857"/>
              </p:ext>
            </p:extLst>
          </p:nvPr>
        </p:nvGraphicFramePr>
        <p:xfrm>
          <a:off x="10300658" y="2797676"/>
          <a:ext cx="1245731" cy="1026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731">
                  <a:extLst>
                    <a:ext uri="{9D8B030D-6E8A-4147-A177-3AD203B41FA5}">
                      <a16:colId xmlns:a16="http://schemas.microsoft.com/office/drawing/2014/main" val="584787184"/>
                    </a:ext>
                  </a:extLst>
                </a:gridCol>
              </a:tblGrid>
              <a:tr h="561001">
                <a:tc>
                  <a:txBody>
                    <a:bodyPr/>
                    <a:lstStyle/>
                    <a:p>
                      <a:pPr algn="ctr"/>
                      <a:r>
                        <a:rPr lang="es-419" sz="1500" noProof="0" dirty="0" err="1"/>
                        <a:t>Confirmed</a:t>
                      </a:r>
                      <a:r>
                        <a:rPr lang="es-419" sz="1500" noProof="0" dirty="0"/>
                        <a:t> </a:t>
                      </a:r>
                      <a:r>
                        <a:rPr lang="es-419" sz="1500" noProof="0" dirty="0" err="1"/>
                        <a:t>Measles</a:t>
                      </a:r>
                      <a:endParaRPr lang="es-419" sz="1500" noProof="0" dirty="0"/>
                    </a:p>
                  </a:txBody>
                  <a:tcPr marL="112200" marR="112200" marT="56100" marB="5610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571131"/>
                  </a:ext>
                </a:extLst>
              </a:tr>
              <a:tr h="457483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3,155</a:t>
                      </a:r>
                    </a:p>
                  </a:txBody>
                  <a:tcPr marL="112200" marR="112200" marT="56100" marB="56100"/>
                </a:tc>
                <a:extLst>
                  <a:ext uri="{0D108BD9-81ED-4DB2-BD59-A6C34878D82A}">
                    <a16:rowId xmlns:a16="http://schemas.microsoft.com/office/drawing/2014/main" val="3410839635"/>
                  </a:ext>
                </a:extLst>
              </a:tr>
            </a:tbl>
          </a:graphicData>
        </a:graphic>
      </p:graphicFrame>
      <p:graphicFrame>
        <p:nvGraphicFramePr>
          <p:cNvPr id="16" name="Table 12">
            <a:extLst>
              <a:ext uri="{FF2B5EF4-FFF2-40B4-BE49-F238E27FC236}">
                <a16:creationId xmlns:a16="http://schemas.microsoft.com/office/drawing/2014/main" id="{7834A996-0FEE-44C1-8209-26F586B63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564930"/>
              </p:ext>
            </p:extLst>
          </p:nvPr>
        </p:nvGraphicFramePr>
        <p:xfrm>
          <a:off x="10309277" y="3939234"/>
          <a:ext cx="1245732" cy="1026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732">
                  <a:extLst>
                    <a:ext uri="{9D8B030D-6E8A-4147-A177-3AD203B41FA5}">
                      <a16:colId xmlns:a16="http://schemas.microsoft.com/office/drawing/2014/main" val="2508177199"/>
                    </a:ext>
                  </a:extLst>
                </a:gridCol>
              </a:tblGrid>
              <a:tr h="526659">
                <a:tc>
                  <a:txBody>
                    <a:bodyPr/>
                    <a:lstStyle/>
                    <a:p>
                      <a:pPr algn="ctr"/>
                      <a:r>
                        <a:rPr lang="es-419" sz="1500" noProof="0" dirty="0"/>
                        <a:t>COVID-19</a:t>
                      </a:r>
                    </a:p>
                  </a:txBody>
                  <a:tcPr marL="112200" marR="112200" marT="56100" marB="56100"/>
                </a:tc>
                <a:extLst>
                  <a:ext uri="{0D108BD9-81ED-4DB2-BD59-A6C34878D82A}">
                    <a16:rowId xmlns:a16="http://schemas.microsoft.com/office/drawing/2014/main" val="760571131"/>
                  </a:ext>
                </a:extLst>
              </a:tr>
              <a:tr h="500224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96,396</a:t>
                      </a:r>
                    </a:p>
                  </a:txBody>
                  <a:tcPr marL="112200" marR="112200" marT="56100" marB="56100"/>
                </a:tc>
                <a:extLst>
                  <a:ext uri="{0D108BD9-81ED-4DB2-BD59-A6C34878D82A}">
                    <a16:rowId xmlns:a16="http://schemas.microsoft.com/office/drawing/2014/main" val="3410839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43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BABFC6-4D4A-4DA2-8F68-CAADC001DD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4B5EFC-2794-4A68-B737-7C34296903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36869F-49E2-4C5E-ACD2-8C9045C504C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71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10</cp:revision>
  <dcterms:created xsi:type="dcterms:W3CDTF">2020-05-12T18:55:07Z</dcterms:created>
  <dcterms:modified xsi:type="dcterms:W3CDTF">2020-05-18T22:53:02Z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