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bravopam\OneDrive%20-%20Pan%20American%20Health%20Organization\Surveillance\Surveillance%20Analysis\Monitoring_Notification%20rate%20by%20country%202015-2019.xlsx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'[Monitoring_Notification rate by country 2015-2019.xlsx]Rate+COVID'!$F$29:$F$49</cx:f>
        <cx:lvl ptCount="21">
          <cx:pt idx="0">Brazil</cx:pt>
          <cx:pt idx="1">Cuba</cx:pt>
          <cx:pt idx="2">Paraguay</cx:pt>
          <cx:pt idx="3">Nicaragua</cx:pt>
          <cx:pt idx="4">El Salvador</cx:pt>
          <cx:pt idx="5">Caribbean</cx:pt>
          <cx:pt idx="6">Chile</cx:pt>
          <cx:pt idx="7">Colombia</cx:pt>
          <cx:pt idx="8">Mexico</cx:pt>
          <cx:pt idx="9">Guatemala</cx:pt>
          <cx:pt idx="10">Venezuela</cx:pt>
          <cx:pt idx="11">Uruguay</cx:pt>
          <cx:pt idx="12">Costa Rica</cx:pt>
          <cx:pt idx="13">Honduras</cx:pt>
          <cx:pt idx="14">Dominican Republic</cx:pt>
          <cx:pt idx="15">Haiti</cx:pt>
          <cx:pt idx="16">Peru</cx:pt>
          <cx:pt idx="17">Panama</cx:pt>
          <cx:pt idx="18">Bolivia</cx:pt>
          <cx:pt idx="19">Ecuador</cx:pt>
          <cx:pt idx="20">Argentina</cx:pt>
        </cx:lvl>
      </cx:strDim>
      <cx:numDim type="val">
        <cx:f>'[Monitoring_Notification rate by country 2015-2019.xlsx]Rate+COVID'!$G$29:$G$49</cx:f>
        <cx:lvl ptCount="21" formatCode="0.00">
          <cx:pt idx="0">4.5221614553881047</cx:pt>
          <cx:pt idx="1">4.8793468980941777</cx:pt>
          <cx:pt idx="2">6.2032987070025882</cx:pt>
          <cx:pt idx="3">0.59582892254422604</cx:pt>
          <cx:pt idx="4">0.85224411370486031</cx:pt>
          <cx:pt idx="5">0.57990153535521272</cx:pt>
          <cx:pt idx="6">0.20050617255613978</cx:pt>
          <cx:pt idx="7">0.88797168454962838</cx:pt>
          <cx:pt idx="8">1.3513563404467641</cx:pt>
          <cx:pt idx="9">0.17632194248082456</cx:pt>
          <cx:pt idx="10">0.9047606506547643</cx:pt>
          <cx:pt idx="11">0.057774564228127497</cx:pt>
          <cx:pt idx="12">0.079246194350102994</cx:pt>
          <cx:pt idx="13">0.73875590427570392</cx:pt>
          <cx:pt idx="14">0.13036647786186317</cx:pt>
          <cx:pt idx="15">0.61262111364041771</cx:pt>
          <cx:pt idx="16">0.12611324932878532</cx:pt>
          <cx:pt idx="17">0.47098275261159928</cx:pt>
          <cx:pt idx="18">0.20845815489170508</cx:pt>
          <cx:pt idx="19">0</cx:pt>
          <cx:pt idx="20">0.2389423562731022</cx:pt>
        </cx:lvl>
      </cx:numDim>
    </cx:data>
  </cx:chartData>
  <cx:chart>
    <cx:plotArea>
      <cx:plotAreaRegion>
        <cx:series layoutId="clusteredColumn" uniqueId="{5DE0C287-6F1B-4C52-9606-C7103C0F44DE}">
          <cx:tx>
            <cx:txData>
              <cx:f>'[Monitoring_Notification rate by country 2015-2019.xlsx]Rate+COVID'!$G$28</cx:f>
              <cx:v>Casos EW20 - 2020</cx:v>
            </cx:txData>
          </cx:tx>
          <cx:dataId val="0"/>
          <cx:layoutPr>
            <cx:aggregation/>
          </cx:layoutPr>
          <cx:axisId val="1"/>
        </cx:series>
        <cx:series layoutId="paretoLine" ownerIdx="0" uniqueId="{33DAD3C5-BBAF-49EB-8887-229F7E3ED023}">
          <cx:spPr>
            <a:noFill/>
            <a:ln>
              <a:noFill/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200" baseline="0"/>
            </a:pPr>
            <a:endParaRPr lang="en-US" sz="12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200" baseline="0"/>
            </a:pPr>
            <a:endParaRPr lang="en-US" sz="12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txPr>
      </cx:axis>
      <cx:axis id="2" hidden="1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9E46-9D7F-49C2-AC5E-6D5163D7C7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3B0A-26EF-43A9-93F7-C3FC94AC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B697-C7DF-4EBE-A6A5-E39D6E06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F929B-C408-42D1-905E-140B75BC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BA156-A589-4CEB-8EFB-655DC9CC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77F00-997C-4770-8CC5-87C05CDC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C2B2-47D1-4A59-9132-6AA5A84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6E69-ED8A-4C1D-B812-B52B9EE3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62F1C-EBDF-481A-924A-5C93F9276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F8E3-0280-4C38-B764-DC758174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7259A-B459-4390-8D0F-57505486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0859E-96AD-4429-A390-EBBF2A7E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E71F8-0271-4F01-9E2C-D4AF77022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8597-60A5-42DB-8A16-CFAAB8BC5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170A-80BC-4B8C-9D07-0D4BE64A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B1A5-B5DE-462C-B1AA-A3B919EF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CF2E-0EA4-4515-B824-1B219CE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83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A8AB-89FD-4813-9D4A-D09A8E69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99FD-02FA-47B8-A32B-823B4B34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83DC-330A-44B6-92F2-113D9385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363DA-B7AE-42B3-B235-2CAB0DE5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1B35-E047-4FB9-975D-68F98A7F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882F-81A2-4107-A1E3-3E72AEC8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1A78-61D4-4973-9FDD-B6F6EBE8F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1A9E9-2A16-44B4-BF2C-1B1FD7C8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C92B-B953-4962-AE64-D1380533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3D83-C905-4903-A807-B8798D9F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6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2EC-043B-44FC-A925-5E0CCB70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8503-1D8A-4DA0-9815-8B1E8C7C3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50E6-810D-4A38-971E-CE9CF257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DEA94-D08C-4F9D-B7CA-124AFD56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1387-8B12-41E8-80E7-9365523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E83B8-54C0-406F-BAB2-7C18302F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DBD6-2E42-40A1-BE03-0E29F876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DBC31-686C-412A-94D4-11A36CFB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93FB6-7DFD-45DB-BE65-1B6E3E30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0CE26-8E12-4F94-AB5F-B0D886E07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7200D-CF14-4609-A357-C331A26E9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FFBA-A49A-4713-86D7-4DC6FD1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C1229-CACD-4D2B-BBBF-68E0E319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DFA7E-ACC2-4792-A49D-345CD36C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78BE-32DE-4F6F-BCD3-52CFC954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2C937-012D-42D6-8180-56CF3472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3D40A-9AE4-4527-A56B-2913B03A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A4784-9D1B-4232-831D-05C9ED9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F8227-210A-4718-91C3-03E1D863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0CC5B-2832-4F83-A316-952B4CF7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032BC-CE76-4B36-9CF8-F39B72F6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92CE-DF1D-44A4-BDFA-FA2990F7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7595-E130-4DC2-9FA2-1E5DA655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F765-A404-4ED1-9277-004305BB9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59A21-7D79-49AB-8A3A-6BD4A576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EF87C-7A5A-40B8-9502-01F3E2F9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E6694-0FFC-417E-9D5B-8F0BF90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D5D8-1382-4338-88AD-C1083E57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3DF0-4BE8-45AD-82FD-EE64FA963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3929-BE1F-48B7-A9C3-BC44CACB1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18FAB-C74F-48A1-9D2F-03A1C71E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C01CB-35C3-4788-8BE7-94B20D8C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E6F11-7959-4B9C-A22E-E944F8DD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AED83-9F4E-44D3-8E06-1B3E9E12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7263-B6B1-4291-8969-22258A1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494A-7401-445C-84E6-A947B3BF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43A8-16D3-4F6E-8C04-2DF6DAA5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97A6-A8BA-4B45-B5B3-81024124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2.png"/><Relationship Id="rId4" Type="http://schemas.microsoft.com/office/2014/relationships/chartEx" Target="../charts/chartEx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Chart 16">
                <a:extLst>
                  <a:ext uri="{FF2B5EF4-FFF2-40B4-BE49-F238E27FC236}">
                    <a16:creationId xmlns:a16="http://schemas.microsoft.com/office/drawing/2014/main" id="{0995CF2B-AB2B-4C38-8391-66AF8D11A9B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81234005"/>
                  </p:ext>
                </p:extLst>
              </p:nvPr>
            </p:nvGraphicFramePr>
            <p:xfrm>
              <a:off x="4530058" y="1785683"/>
              <a:ext cx="7570274" cy="442555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7" name="Chart 16">
                <a:extLst>
                  <a:ext uri="{FF2B5EF4-FFF2-40B4-BE49-F238E27FC236}">
                    <a16:creationId xmlns:a16="http://schemas.microsoft.com/office/drawing/2014/main" id="{0995CF2B-AB2B-4C38-8391-66AF8D11A9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30058" y="1785683"/>
                <a:ext cx="7570274" cy="4425557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hape 177">
            <a:extLst>
              <a:ext uri="{FF2B5EF4-FFF2-40B4-BE49-F238E27FC236}">
                <a16:creationId xmlns:a16="http://schemas.microsoft.com/office/drawing/2014/main" id="{A6DE69D5-F4AC-4AA3-A8BB-BF13F5A4E962}"/>
              </a:ext>
            </a:extLst>
          </p:cNvPr>
          <p:cNvSpPr/>
          <p:nvPr/>
        </p:nvSpPr>
        <p:spPr>
          <a:xfrm>
            <a:off x="6130900" y="1126131"/>
            <a:ext cx="4324280" cy="555173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31062" tIns="31062" rIns="31062" bIns="31062" numCol="1" anchor="t">
            <a:spAutoFit/>
          </a:bodyPr>
          <a:lstStyle>
            <a:lvl1pPr algn="ctr" defTabSz="828334">
              <a:defRPr sz="1300">
                <a:solidFill>
                  <a:srgbClr val="F6F93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ctr" defTabSz="6212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en-US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Rate of suspected cases by country epidemiological weeks (EW) 1-20 of 2020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3B7920C-7964-48D3-A5E4-7ED984FED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545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Notification rate of 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suspected measles and rubella cases per 100,000 population</a:t>
            </a:r>
          </a:p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by country. Latin America and the Caribbean, 2017-2020</a:t>
            </a:r>
            <a:r>
              <a:rPr kumimoji="0" lang="en-US" altLang="en-US" sz="24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n-US" altLang="en-US" sz="2400" b="1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333FC0-219F-4B4E-A66A-15678C172FBA}"/>
              </a:ext>
            </a:extLst>
          </p:cNvPr>
          <p:cNvCxnSpPr>
            <a:cxnSpLocks/>
          </p:cNvCxnSpPr>
          <p:nvPr/>
        </p:nvCxnSpPr>
        <p:spPr>
          <a:xfrm>
            <a:off x="4794705" y="4531215"/>
            <a:ext cx="7091026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E5898B-0C0E-44AF-802C-5DEA85084C14}"/>
              </a:ext>
            </a:extLst>
          </p:cNvPr>
          <p:cNvSpPr txBox="1"/>
          <p:nvPr/>
        </p:nvSpPr>
        <p:spPr>
          <a:xfrm>
            <a:off x="6096000" y="6240530"/>
            <a:ext cx="5245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Weekly surveillance reports through ISIS, MESS y Excel to FPL-IM/PAHO        *Data as of EW- 20, 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58040D-9919-43DB-BAC3-0648CFA5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0998"/>
              </p:ext>
            </p:extLst>
          </p:nvPr>
        </p:nvGraphicFramePr>
        <p:xfrm>
          <a:off x="251327" y="955910"/>
          <a:ext cx="3930468" cy="5180880"/>
        </p:xfrm>
        <a:graphic>
          <a:graphicData uri="http://schemas.openxmlformats.org/drawingml/2006/table">
            <a:tbl>
              <a:tblPr/>
              <a:tblGrid>
                <a:gridCol w="910366">
                  <a:extLst>
                    <a:ext uri="{9D8B030D-6E8A-4147-A177-3AD203B41FA5}">
                      <a16:colId xmlns:a16="http://schemas.microsoft.com/office/drawing/2014/main" val="2002809023"/>
                    </a:ext>
                  </a:extLst>
                </a:gridCol>
                <a:gridCol w="1054868">
                  <a:extLst>
                    <a:ext uri="{9D8B030D-6E8A-4147-A177-3AD203B41FA5}">
                      <a16:colId xmlns:a16="http://schemas.microsoft.com/office/drawing/2014/main" val="3102299578"/>
                    </a:ext>
                  </a:extLst>
                </a:gridCol>
                <a:gridCol w="968167">
                  <a:extLst>
                    <a:ext uri="{9D8B030D-6E8A-4147-A177-3AD203B41FA5}">
                      <a16:colId xmlns:a16="http://schemas.microsoft.com/office/drawing/2014/main" val="2269645750"/>
                    </a:ext>
                  </a:extLst>
                </a:gridCol>
                <a:gridCol w="997067">
                  <a:extLst>
                    <a:ext uri="{9D8B030D-6E8A-4147-A177-3AD203B41FA5}">
                      <a16:colId xmlns:a16="http://schemas.microsoft.com/office/drawing/2014/main" val="3833319270"/>
                    </a:ext>
                  </a:extLst>
                </a:gridCol>
              </a:tblGrid>
              <a:tr h="777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 of suspected cases 2019</a:t>
                      </a:r>
                    </a:p>
                    <a:p>
                      <a:pPr algn="ctr" fontAlgn="b"/>
                      <a:endParaRPr lang="en-US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 of suspected cases 2018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 of suspected cases 2017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5393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7889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5391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95463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2146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16292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Caribbean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60766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00521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0052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02315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043782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0428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79389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63690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6700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Dominican Republic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2519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4744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8877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01756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9838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6521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62704"/>
                  </a:ext>
                </a:extLst>
              </a:tr>
            </a:tbl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89490AA-7BA8-4682-852A-D43E95BAB5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834602"/>
              </p:ext>
            </p:extLst>
          </p:nvPr>
        </p:nvGraphicFramePr>
        <p:xfrm>
          <a:off x="247650" y="6130925"/>
          <a:ext cx="3930468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6" imgW="3511531" imgH="190505" progId="Excel.Sheet.12">
                  <p:embed/>
                </p:oleObj>
              </mc:Choice>
              <mc:Fallback>
                <p:oleObj name="Worksheet" r:id="rId6" imgW="3511531" imgH="190505" progId="Excel.Sheet.12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B89490AA-7BA8-4682-852A-D43E95BAB5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7650" y="6130925"/>
                        <a:ext cx="3930468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8B5FAB3E-716F-4391-B1D3-2D11E65CB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0018"/>
              </p:ext>
            </p:extLst>
          </p:nvPr>
        </p:nvGraphicFramePr>
        <p:xfrm>
          <a:off x="9160933" y="1915243"/>
          <a:ext cx="2540699" cy="84096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32742">
                  <a:extLst>
                    <a:ext uri="{9D8B030D-6E8A-4147-A177-3AD203B41FA5}">
                      <a16:colId xmlns:a16="http://schemas.microsoft.com/office/drawing/2014/main" val="3067261486"/>
                    </a:ext>
                  </a:extLst>
                </a:gridCol>
                <a:gridCol w="607957">
                  <a:extLst>
                    <a:ext uri="{9D8B030D-6E8A-4147-A177-3AD203B41FA5}">
                      <a16:colId xmlns:a16="http://schemas.microsoft.com/office/drawing/2014/main" val="3949657112"/>
                    </a:ext>
                  </a:extLst>
                </a:gridCol>
              </a:tblGrid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n-US" sz="1200" b="0" noProof="0"/>
                        <a:t>Expected rate EW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noProof="0"/>
                        <a:t>0.77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79282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n-US" sz="1200" b="0" noProof="0"/>
                        <a:t>Regional rate EW 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noProof="0"/>
                        <a:t>2.10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69966"/>
                  </a:ext>
                </a:extLst>
              </a:tr>
              <a:tr h="292324">
                <a:tc>
                  <a:txBody>
                    <a:bodyPr/>
                    <a:lstStyle/>
                    <a:p>
                      <a:pPr algn="r"/>
                      <a:r>
                        <a:rPr lang="en-US" sz="1200" b="0" noProof="0"/>
                        <a:t>Rate of the last 52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noProof="0" dirty="0"/>
                        <a:t>12.2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21973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0317700-99A5-4BD0-8095-35CA7977498F}"/>
              </a:ext>
            </a:extLst>
          </p:cNvPr>
          <p:cNvSpPr txBox="1"/>
          <p:nvPr/>
        </p:nvSpPr>
        <p:spPr>
          <a:xfrm>
            <a:off x="347001" y="6365159"/>
            <a:ext cx="12091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F4B5B0-DB29-4233-8F05-63C2340C2766}"/>
              </a:ext>
            </a:extLst>
          </p:cNvPr>
          <p:cNvSpPr txBox="1"/>
          <p:nvPr/>
        </p:nvSpPr>
        <p:spPr>
          <a:xfrm>
            <a:off x="1922940" y="6365159"/>
            <a:ext cx="17623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4ECFF3-26CD-41FF-8CAE-58C40FAC2E23}"/>
              </a:ext>
            </a:extLst>
          </p:cNvPr>
          <p:cNvSpPr txBox="1"/>
          <p:nvPr/>
        </p:nvSpPr>
        <p:spPr>
          <a:xfrm>
            <a:off x="3522777" y="6379643"/>
            <a:ext cx="1545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1F2D7B-B50A-459D-AAEE-58BF6C7BAC92}"/>
              </a:ext>
            </a:extLst>
          </p:cNvPr>
          <p:cNvSpPr/>
          <p:nvPr/>
        </p:nvSpPr>
        <p:spPr>
          <a:xfrm>
            <a:off x="1804023" y="6453582"/>
            <a:ext cx="147464" cy="9873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948691-99F4-4756-9CA7-CD3E29A1EAF7}"/>
              </a:ext>
            </a:extLst>
          </p:cNvPr>
          <p:cNvSpPr/>
          <p:nvPr/>
        </p:nvSpPr>
        <p:spPr>
          <a:xfrm>
            <a:off x="242225" y="6438912"/>
            <a:ext cx="147464" cy="98734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531A37-CC7E-47B4-9600-F84F8A17B818}"/>
              </a:ext>
            </a:extLst>
          </p:cNvPr>
          <p:cNvSpPr/>
          <p:nvPr/>
        </p:nvSpPr>
        <p:spPr>
          <a:xfrm>
            <a:off x="3418498" y="6453396"/>
            <a:ext cx="147464" cy="9873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12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4ACDC7-B3ED-4FBC-BE38-A42F66FC2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11020D-4BFF-4AE0-84F9-23379C4CDE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2CCB33-BD5D-4357-9155-083B24E68E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194</Words>
  <Application>Microsoft Office PowerPoint</Application>
  <PresentationFormat>Widescreen</PresentationFormat>
  <Paragraphs>103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15</cp:revision>
  <dcterms:created xsi:type="dcterms:W3CDTF">2020-05-22T21:44:59Z</dcterms:created>
  <dcterms:modified xsi:type="dcterms:W3CDTF">2020-05-27T15:49:29Z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