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2020/MEX/WHO-COVID-19-global-data_ME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82459931339385E-2"/>
          <c:y val="1.4334145988617345E-2"/>
          <c:w val="0.90188925840394474"/>
          <c:h val="0.85105228721637893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'Graph Covid-MR'!$C$1</c:f>
              <c:strCache>
                <c:ptCount val="1"/>
                <c:pt idx="0">
                  <c:v>MR suspected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'Graph Covid-MR'!$C$3:$C$23</c:f>
              <c:numCache>
                <c:formatCode>#,##0</c:formatCode>
                <c:ptCount val="21"/>
                <c:pt idx="0">
                  <c:v>9</c:v>
                </c:pt>
                <c:pt idx="1">
                  <c:v>33</c:v>
                </c:pt>
                <c:pt idx="2">
                  <c:v>40</c:v>
                </c:pt>
                <c:pt idx="3">
                  <c:v>50</c:v>
                </c:pt>
                <c:pt idx="4">
                  <c:v>36</c:v>
                </c:pt>
                <c:pt idx="5">
                  <c:v>30</c:v>
                </c:pt>
                <c:pt idx="6">
                  <c:v>49</c:v>
                </c:pt>
                <c:pt idx="7">
                  <c:v>61</c:v>
                </c:pt>
                <c:pt idx="8">
                  <c:v>82</c:v>
                </c:pt>
                <c:pt idx="9">
                  <c:v>130</c:v>
                </c:pt>
                <c:pt idx="10">
                  <c:v>206</c:v>
                </c:pt>
                <c:pt idx="11">
                  <c:v>252</c:v>
                </c:pt>
                <c:pt idx="12">
                  <c:v>263</c:v>
                </c:pt>
                <c:pt idx="13">
                  <c:v>171</c:v>
                </c:pt>
                <c:pt idx="14">
                  <c:v>101</c:v>
                </c:pt>
                <c:pt idx="15">
                  <c:v>79</c:v>
                </c:pt>
                <c:pt idx="16">
                  <c:v>64</c:v>
                </c:pt>
                <c:pt idx="17">
                  <c:v>25</c:v>
                </c:pt>
                <c:pt idx="18">
                  <c:v>25</c:v>
                </c:pt>
                <c:pt idx="19">
                  <c:v>31</c:v>
                </c:pt>
                <c:pt idx="2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C-4DED-8EB7-4BAFA7B500D3}"/>
            </c:ext>
          </c:extLst>
        </c:ser>
        <c:ser>
          <c:idx val="3"/>
          <c:order val="3"/>
          <c:tx>
            <c:strRef>
              <c:f>'Graph Covid-MR'!$D$1</c:f>
              <c:strCache>
                <c:ptCount val="1"/>
                <c:pt idx="0">
                  <c:v>Confirmed measles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'Graph Covid-MR'!$D$3:$D$23</c:f>
              <c:numCache>
                <c:formatCode>General</c:formatCode>
                <c:ptCount val="21"/>
                <c:pt idx="6">
                  <c:v>1</c:v>
                </c:pt>
                <c:pt idx="7">
                  <c:v>2</c:v>
                </c:pt>
                <c:pt idx="8">
                  <c:v>9</c:v>
                </c:pt>
                <c:pt idx="9">
                  <c:v>10</c:v>
                </c:pt>
                <c:pt idx="10">
                  <c:v>45</c:v>
                </c:pt>
                <c:pt idx="11">
                  <c:v>30</c:v>
                </c:pt>
                <c:pt idx="12">
                  <c:v>32</c:v>
                </c:pt>
                <c:pt idx="13">
                  <c:v>15</c:v>
                </c:pt>
                <c:pt idx="14">
                  <c:v>20</c:v>
                </c:pt>
                <c:pt idx="15">
                  <c:v>4</c:v>
                </c:pt>
                <c:pt idx="16">
                  <c:v>6</c:v>
                </c:pt>
                <c:pt idx="17">
                  <c:v>1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C-4DED-8EB7-4BAFA7B50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334287919"/>
        <c:axId val="129496910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'Graph Covid-MR'!$A$1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'Graph Covid-MR'!$A$3:$A$23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48C-4DED-8EB7-4BAFA7B500D3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'Graph Covid-MR'!$B$1</c:f>
              <c:strCache>
                <c:ptCount val="1"/>
                <c:pt idx="0">
                  <c:v>COVID-19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'Graph Covid-MR'!$B$3:$B$23</c:f>
              <c:numCache>
                <c:formatCode>General</c:formatCode>
                <c:ptCount val="21"/>
                <c:pt idx="8" formatCode="#,##0">
                  <c:v>2</c:v>
                </c:pt>
                <c:pt idx="9" formatCode="#,##0">
                  <c:v>3</c:v>
                </c:pt>
                <c:pt idx="10" formatCode="#,##0">
                  <c:v>21</c:v>
                </c:pt>
                <c:pt idx="11" formatCode="#,##0">
                  <c:v>138</c:v>
                </c:pt>
                <c:pt idx="12" formatCode="#,##0">
                  <c:v>425</c:v>
                </c:pt>
                <c:pt idx="13" formatCode="#,##0">
                  <c:v>921</c:v>
                </c:pt>
                <c:pt idx="14" formatCode="#,##0">
                  <c:v>1931</c:v>
                </c:pt>
                <c:pt idx="15" formatCode="#,##0">
                  <c:v>2856</c:v>
                </c:pt>
                <c:pt idx="16" formatCode="#,##0">
                  <c:v>5336</c:v>
                </c:pt>
                <c:pt idx="17" formatCode="#,##0">
                  <c:v>7591</c:v>
                </c:pt>
                <c:pt idx="18" formatCode="#,##0">
                  <c:v>10392</c:v>
                </c:pt>
                <c:pt idx="19" formatCode="#,##0">
                  <c:v>12979</c:v>
                </c:pt>
                <c:pt idx="20" formatCode="#,##0">
                  <c:v>16972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8C-4DED-8EB7-4BAFA7B50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4296527"/>
        <c:axId val="1705793343"/>
      </c:lineChart>
      <c:catAx>
        <c:axId val="133428791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969103"/>
        <c:crosses val="autoZero"/>
        <c:auto val="1"/>
        <c:lblAlgn val="ctr"/>
        <c:lblOffset val="100"/>
        <c:noMultiLvlLbl val="0"/>
      </c:catAx>
      <c:valAx>
        <c:axId val="1294969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4287919"/>
        <c:crosses val="autoZero"/>
        <c:crossBetween val="between"/>
      </c:valAx>
      <c:valAx>
        <c:axId val="1705793343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4296527"/>
        <c:crosses val="max"/>
        <c:crossBetween val="between"/>
      </c:valAx>
      <c:catAx>
        <c:axId val="1334296527"/>
        <c:scaling>
          <c:orientation val="minMax"/>
        </c:scaling>
        <c:delete val="1"/>
        <c:axPos val="b"/>
        <c:majorTickMark val="out"/>
        <c:minorTickMark val="none"/>
        <c:tickLblPos val="nextTo"/>
        <c:crossAx val="17057933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F6B2-A348-4166-9ADE-C39C0C496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0D8A5-766B-4916-9142-DCB5A6F8A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ADC2B-D693-4A4D-AC1E-C9B10231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A97C7-FF53-422E-98E5-DA6EB330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4C9E6-4D91-4EA3-BA0F-D19F863F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4EB6-76C6-4A4A-BFE9-E1DBCE0C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DDFEC-70EA-4A11-9667-CE3C3300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9A211-8DFB-4561-A7D8-02DCC59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E085D-7555-4E4D-A6AF-9301E8D2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A894-B31F-4EA7-AA3A-713CBFC2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7E524-DF99-477C-A598-7AB4F6040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EBBF0-E86B-4F48-8B7B-39C2B534B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232B-8323-4CD6-A374-2F56B79F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B1322-928C-4D1B-890B-C2576C04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5314-8BE0-4C1A-8F9B-F9123ECD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59B0-30E6-4FF5-9411-E7FA92B1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AB38-1AF9-46C2-A083-4A7BAE30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5C8CF-C94C-44E7-B932-ED18E52E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A5C48-8E46-488E-AB4B-2A199796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3937F-2368-417A-BDDE-9F9DDBD3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73A79-E050-4CE3-AC02-4F67CD78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CB75C-9848-439D-8064-64FAAA9D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30531-B5F9-48DD-8FDA-18CA7D59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36EB-BB96-4C3D-A351-76BCB22F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1E3D-EFDD-47E3-ACBD-FFF52B40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0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2D28-E613-4705-80A8-CEC3BE25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8439-A066-4C0F-86CE-4525BB531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3D92E-A6D8-4F8F-9411-729E64FB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D946-97BE-41E0-84A8-4A3B8E0D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044E3-2D73-4CD4-937B-E351E82D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F57A7-1DF6-49D4-BD3D-93A9D28F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F3A0-AB05-44E1-B746-3B98DBD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377DB-0ADD-467F-BF03-B58121ED4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A408F-5F54-4798-9B00-A2071C2F0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9E604-3B06-4D08-9BF3-92A1C01B8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2027F-7143-43E4-BD14-C8CA12060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05C47-B31A-4FF1-9C5F-DA3F7800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67644-A6D1-451D-B272-81E7796B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6A5C4-02BE-4FCD-9C01-2A6CEF7B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27F5-024F-43FE-84A1-E6123EEA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BD52F-3523-4258-BC06-4DC9DA92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B54EA-24F9-4BD7-ACCD-F911C850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833AD-A23C-4E36-A2FF-06448982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696D4-17D2-40A1-BE63-CBC82DDE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C3CCF9-B4A6-487D-9650-0D35DCDC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F939B-61E9-42E3-BCF2-20091A45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F5C5-7923-44C2-AD25-2EA7FC71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FD37-A87D-4ACB-B249-B3000D9F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78446-C324-4F7C-A57E-27888F4EC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0BF19-44FB-4E57-9786-6072B261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8AF57-421E-4C55-B92E-EDAC4E68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C954B-6BA0-4593-9442-3C977441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BE62-416C-4130-8A10-B3D4E59F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BA530-ECB7-4120-8721-731DBEF57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244C0-CE54-4EBF-9F21-158644F55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C1359-4E9B-4040-BC55-13EFB49C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318D2-E499-46CB-93DC-5EF53284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27A8B-51F8-4B40-BDB8-77B34F51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0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C4DAC-BFC3-4B6E-8D89-A5F8AA882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91C7-BCBF-41DF-8732-ABD98863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26C31-D2D7-4A36-9086-513BD77E0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9015-3175-43C9-9697-BD892EB1CF7D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D421-557C-46E4-929D-420986988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42DA-8A8D-4E21-BFCA-5853A7D73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covid19.who.int/region/amro/country/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5F1B11-E354-45DA-91D9-80F37C8AC689}"/>
              </a:ext>
            </a:extLst>
          </p:cNvPr>
          <p:cNvSpPr txBox="1"/>
          <p:nvPr/>
        </p:nvSpPr>
        <p:spPr>
          <a:xfrm>
            <a:off x="9452469" y="1517668"/>
            <a:ext cx="369332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COVID-19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934AA-C232-487A-B292-6B8C508FBE91}"/>
              </a:ext>
            </a:extLst>
          </p:cNvPr>
          <p:cNvSpPr txBox="1"/>
          <p:nvPr/>
        </p:nvSpPr>
        <p:spPr>
          <a:xfrm>
            <a:off x="270748" y="1623253"/>
            <a:ext cx="369332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Measles-Rubella  (MR)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B4771-9142-4DBE-B117-76512C6BF8F3}"/>
              </a:ext>
            </a:extLst>
          </p:cNvPr>
          <p:cNvSpPr txBox="1"/>
          <p:nvPr/>
        </p:nvSpPr>
        <p:spPr>
          <a:xfrm>
            <a:off x="239574" y="141382"/>
            <a:ext cx="11847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Notification of measles, rubella and COVID-19 cases in Mexico, 2020*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60602-F6B0-498A-A7C9-92B03123B019}"/>
              </a:ext>
            </a:extLst>
          </p:cNvPr>
          <p:cNvSpPr txBox="1"/>
          <p:nvPr/>
        </p:nvSpPr>
        <p:spPr>
          <a:xfrm>
            <a:off x="492027" y="6241436"/>
            <a:ext cx="12962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Health Secretariat of Mexico: a) weekly measles and rubella surveillance reports sent to PAHO; b) </a:t>
            </a:r>
            <a:r>
              <a:rPr lang="en-US" sz="1200" dirty="0">
                <a:hlinkClick r:id="rId2"/>
              </a:rPr>
              <a:t>https://covid19.who.int/region/amro/country/mx</a:t>
            </a:r>
            <a:r>
              <a:rPr lang="en-US" sz="1200" dirty="0"/>
              <a:t> </a:t>
            </a:r>
          </a:p>
          <a:p>
            <a:r>
              <a:rPr lang="en-US" sz="1200" dirty="0"/>
              <a:t>*Data reported for the epidemiological weeks 1-21,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E0FF5-646B-4B78-8DA8-750514671A1C}"/>
              </a:ext>
            </a:extLst>
          </p:cNvPr>
          <p:cNvSpPr txBox="1"/>
          <p:nvPr/>
        </p:nvSpPr>
        <p:spPr>
          <a:xfrm>
            <a:off x="2616009" y="5727032"/>
            <a:ext cx="4448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Epidemiological weeks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71721E0-7047-436D-A42D-9374AA77B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1553"/>
              </p:ext>
            </p:extLst>
          </p:nvPr>
        </p:nvGraphicFramePr>
        <p:xfrm>
          <a:off x="10290802" y="1146608"/>
          <a:ext cx="1015236" cy="83075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15236">
                  <a:extLst>
                    <a:ext uri="{9D8B030D-6E8A-4147-A177-3AD203B41FA5}">
                      <a16:colId xmlns:a16="http://schemas.microsoft.com/office/drawing/2014/main" val="2879717320"/>
                    </a:ext>
                  </a:extLst>
                </a:gridCol>
              </a:tblGrid>
              <a:tr h="393297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Suspected 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373555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/>
                        <a:t>1,746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642CA71-F312-4D39-BFBA-9296FA720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32579"/>
              </p:ext>
            </p:extLst>
          </p:nvPr>
        </p:nvGraphicFramePr>
        <p:xfrm>
          <a:off x="10305184" y="2342448"/>
          <a:ext cx="1015236" cy="8300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15236">
                  <a:extLst>
                    <a:ext uri="{9D8B030D-6E8A-4147-A177-3AD203B41FA5}">
                      <a16:colId xmlns:a16="http://schemas.microsoft.com/office/drawing/2014/main" val="584787184"/>
                    </a:ext>
                  </a:extLst>
                </a:gridCol>
              </a:tblGrid>
              <a:tr h="392539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/>
                        <a:t>Confirmed Measles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/>
                        <a:t>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6" name="Table 12">
            <a:extLst>
              <a:ext uri="{FF2B5EF4-FFF2-40B4-BE49-F238E27FC236}">
                <a16:creationId xmlns:a16="http://schemas.microsoft.com/office/drawing/2014/main" id="{7834A996-0FEE-44C1-8209-26F586B6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6458"/>
              </p:ext>
            </p:extLst>
          </p:nvPr>
        </p:nvGraphicFramePr>
        <p:xfrm>
          <a:off x="10313804" y="3537570"/>
          <a:ext cx="1015236" cy="8300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15236">
                  <a:extLst>
                    <a:ext uri="{9D8B030D-6E8A-4147-A177-3AD203B41FA5}">
                      <a16:colId xmlns:a16="http://schemas.microsoft.com/office/drawing/2014/main" val="2508177199"/>
                    </a:ext>
                  </a:extLst>
                </a:gridCol>
              </a:tblGrid>
              <a:tr h="425702"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/>
                        <a:t>COVID-19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404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59,567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4CFADD-D43A-4AC0-96E8-5C5B89371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856341"/>
              </p:ext>
            </p:extLst>
          </p:nvPr>
        </p:nvGraphicFramePr>
        <p:xfrm>
          <a:off x="766820" y="895516"/>
          <a:ext cx="8566483" cy="486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24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36869F-49E2-4C5E-ACD2-8C9045C504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B5EFC-2794-4A68-B737-7C3429690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BABFC6-4D4A-4DA2-8F68-CAADC001DD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2020-05-12T18:55:07Z</dcterms:created>
  <dcterms:modified xsi:type="dcterms:W3CDTF">2020-06-01T15:56:20Z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