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Outbreaks/2020/MEX/WHO-COVID-19-global-data_MEX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2"/>
          <c:tx>
            <c:strRef>
              <c:f>'Graph Covid-MR'!$C$2</c:f>
              <c:strCache>
                <c:ptCount val="1"/>
                <c:pt idx="0">
                  <c:v>Sospechosos SR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'Graph Covid-MR'!$C$3:$C$23</c:f>
              <c:numCache>
                <c:formatCode>#,##0</c:formatCode>
                <c:ptCount val="21"/>
                <c:pt idx="0">
                  <c:v>9</c:v>
                </c:pt>
                <c:pt idx="1">
                  <c:v>33</c:v>
                </c:pt>
                <c:pt idx="2">
                  <c:v>40</c:v>
                </c:pt>
                <c:pt idx="3">
                  <c:v>50</c:v>
                </c:pt>
                <c:pt idx="4">
                  <c:v>36</c:v>
                </c:pt>
                <c:pt idx="5">
                  <c:v>30</c:v>
                </c:pt>
                <c:pt idx="6">
                  <c:v>49</c:v>
                </c:pt>
                <c:pt idx="7">
                  <c:v>61</c:v>
                </c:pt>
                <c:pt idx="8">
                  <c:v>82</c:v>
                </c:pt>
                <c:pt idx="9">
                  <c:v>130</c:v>
                </c:pt>
                <c:pt idx="10">
                  <c:v>206</c:v>
                </c:pt>
                <c:pt idx="11">
                  <c:v>252</c:v>
                </c:pt>
                <c:pt idx="12">
                  <c:v>263</c:v>
                </c:pt>
                <c:pt idx="13">
                  <c:v>171</c:v>
                </c:pt>
                <c:pt idx="14">
                  <c:v>101</c:v>
                </c:pt>
                <c:pt idx="15">
                  <c:v>79</c:v>
                </c:pt>
                <c:pt idx="16">
                  <c:v>64</c:v>
                </c:pt>
                <c:pt idx="17">
                  <c:v>25</c:v>
                </c:pt>
                <c:pt idx="18">
                  <c:v>25</c:v>
                </c:pt>
                <c:pt idx="19">
                  <c:v>31</c:v>
                </c:pt>
                <c:pt idx="2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BA-4F01-BA80-E506C4D8BB31}"/>
            </c:ext>
          </c:extLst>
        </c:ser>
        <c:ser>
          <c:idx val="3"/>
          <c:order val="3"/>
          <c:tx>
            <c:strRef>
              <c:f>'Graph Covid-MR'!$D$2</c:f>
              <c:strCache>
                <c:ptCount val="1"/>
                <c:pt idx="0">
                  <c:v>Sarampión confirmado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val>
            <c:numRef>
              <c:f>'Graph Covid-MR'!$D$3:$D$23</c:f>
              <c:numCache>
                <c:formatCode>General</c:formatCode>
                <c:ptCount val="21"/>
                <c:pt idx="6">
                  <c:v>1</c:v>
                </c:pt>
                <c:pt idx="7">
                  <c:v>2</c:v>
                </c:pt>
                <c:pt idx="8">
                  <c:v>9</c:v>
                </c:pt>
                <c:pt idx="9">
                  <c:v>10</c:v>
                </c:pt>
                <c:pt idx="10">
                  <c:v>45</c:v>
                </c:pt>
                <c:pt idx="11">
                  <c:v>30</c:v>
                </c:pt>
                <c:pt idx="12">
                  <c:v>32</c:v>
                </c:pt>
                <c:pt idx="13">
                  <c:v>15</c:v>
                </c:pt>
                <c:pt idx="14">
                  <c:v>20</c:v>
                </c:pt>
                <c:pt idx="15">
                  <c:v>4</c:v>
                </c:pt>
                <c:pt idx="16">
                  <c:v>6</c:v>
                </c:pt>
                <c:pt idx="17">
                  <c:v>1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BA-4F01-BA80-E506C4D8B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65043215"/>
        <c:axId val="164583574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'Graph Covid-MR'!$A$2</c15:sqref>
                        </c15:formulaRef>
                      </c:ext>
                    </c:extLst>
                    <c:strCache>
                      <c:ptCount val="1"/>
                      <c:pt idx="0">
                        <c:v>SE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'Graph Covid-MR'!$A$3:$A$23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3BBA-4F01-BA80-E506C4D8BB31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1"/>
          <c:order val="1"/>
          <c:tx>
            <c:strRef>
              <c:f>'Graph Covid-MR'!$B$2</c:f>
              <c:strCache>
                <c:ptCount val="1"/>
                <c:pt idx="0">
                  <c:v>COVID-19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'Graph Covid-MR'!$B$3:$B$23</c:f>
              <c:numCache>
                <c:formatCode>General</c:formatCode>
                <c:ptCount val="21"/>
                <c:pt idx="8" formatCode="#,##0">
                  <c:v>2</c:v>
                </c:pt>
                <c:pt idx="9" formatCode="#,##0">
                  <c:v>3</c:v>
                </c:pt>
                <c:pt idx="10" formatCode="#,##0">
                  <c:v>21</c:v>
                </c:pt>
                <c:pt idx="11" formatCode="#,##0">
                  <c:v>138</c:v>
                </c:pt>
                <c:pt idx="12" formatCode="#,##0">
                  <c:v>425</c:v>
                </c:pt>
                <c:pt idx="13" formatCode="#,##0">
                  <c:v>921</c:v>
                </c:pt>
                <c:pt idx="14" formatCode="#,##0">
                  <c:v>1931</c:v>
                </c:pt>
                <c:pt idx="15" formatCode="#,##0">
                  <c:v>2856</c:v>
                </c:pt>
                <c:pt idx="16" formatCode="#,##0">
                  <c:v>5336</c:v>
                </c:pt>
                <c:pt idx="17" formatCode="#,##0">
                  <c:v>7591</c:v>
                </c:pt>
                <c:pt idx="18" formatCode="#,##0">
                  <c:v>10392</c:v>
                </c:pt>
                <c:pt idx="19" formatCode="#,##0">
                  <c:v>12979</c:v>
                </c:pt>
                <c:pt idx="20" formatCode="#,##0">
                  <c:v>16972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BA-4F01-BA80-E506C4D8B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8166143"/>
        <c:axId val="1645835327"/>
        <c:extLst>
          <c:ext xmlns:c15="http://schemas.microsoft.com/office/drawing/2012/chart" uri="{02D57815-91ED-43cb-92C2-25804820EDAC}">
            <c15:filteredLine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'Graph Covid-MR'!$A$2:$D$2</c15:sqref>
                        </c15:formulaRef>
                      </c:ext>
                    </c:extLst>
                    <c:strCache>
                      <c:ptCount val="1"/>
                      <c:pt idx="0">
                        <c:v>SE COVID-19 Sospechosos SR Sarampión confirmado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smooth val="0"/>
                <c:extLst>
                  <c:ext xmlns:c16="http://schemas.microsoft.com/office/drawing/2014/chart" uri="{C3380CC4-5D6E-409C-BE32-E72D297353CC}">
                    <c16:uniqueId val="{00000004-3BBA-4F01-BA80-E506C4D8BB31}"/>
                  </c:ext>
                </c:extLst>
              </c15:ser>
            </c15:filteredLineSeries>
          </c:ext>
        </c:extLst>
      </c:lineChart>
      <c:catAx>
        <c:axId val="126504321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835743"/>
        <c:crosses val="autoZero"/>
        <c:auto val="1"/>
        <c:lblAlgn val="ctr"/>
        <c:lblOffset val="100"/>
        <c:noMultiLvlLbl val="0"/>
      </c:catAx>
      <c:valAx>
        <c:axId val="1645835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5043215"/>
        <c:crosses val="autoZero"/>
        <c:crossBetween val="between"/>
      </c:valAx>
      <c:valAx>
        <c:axId val="1645835327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166143"/>
        <c:crosses val="max"/>
        <c:crossBetween val="between"/>
      </c:valAx>
      <c:catAx>
        <c:axId val="1498166143"/>
        <c:scaling>
          <c:orientation val="minMax"/>
        </c:scaling>
        <c:delete val="1"/>
        <c:axPos val="b"/>
        <c:majorTickMark val="out"/>
        <c:minorTickMark val="none"/>
        <c:tickLblPos val="nextTo"/>
        <c:crossAx val="164583532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F6B2-A348-4166-9ADE-C39C0C496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0D8A5-766B-4916-9142-DCB5A6F8A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ADC2B-D693-4A4D-AC1E-C9B102311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A97C7-FF53-422E-98E5-DA6EB330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4C9E6-4D91-4EA3-BA0F-D19F863F6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0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44EB6-76C6-4A4A-BFE9-E1DBCE0C6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DDFEC-70EA-4A11-9667-CE3C33003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9A211-8DFB-4561-A7D8-02DCC59B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E085D-7555-4E4D-A6AF-9301E8D2B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FA894-B31F-4EA7-AA3A-713CBFC2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B7E524-DF99-477C-A598-7AB4F6040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EBBF0-E86B-4F48-8B7B-39C2B534B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8232B-8323-4CD6-A374-2F56B79F6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B1322-928C-4D1B-890B-C2576C047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25314-8BE0-4C1A-8F9B-F9123ECD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6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059B0-30E6-4FF5-9411-E7FA92B19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0AB38-1AF9-46C2-A083-4A7BAE300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5C8CF-C94C-44E7-B932-ED18E52E0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A5C48-8E46-488E-AB4B-2A1997961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3937F-2368-417A-BDDE-9F9DDBD3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2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73A79-E050-4CE3-AC02-4F67CD782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CB75C-9848-439D-8064-64FAAA9D6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30531-B5F9-48DD-8FDA-18CA7D59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A36EB-BB96-4C3D-A351-76BCB22F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A1E3D-EFDD-47E3-ACBD-FFF52B406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0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02D28-E613-4705-80A8-CEC3BE25D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48439-A066-4C0F-86CE-4525BB531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3D92E-A6D8-4F8F-9411-729E64FBA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6D946-97BE-41E0-84A8-4A3B8E0DF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044E3-2D73-4CD4-937B-E351E82DC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F57A7-1DF6-49D4-BD3D-93A9D28F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7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5F3A0-AB05-44E1-B746-3B98DBD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377DB-0ADD-467F-BF03-B58121ED4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A408F-5F54-4798-9B00-A2071C2F0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9E604-3B06-4D08-9BF3-92A1C01B8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82027F-7143-43E4-BD14-C8CA12060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F05C47-B31A-4FF1-9C5F-DA3F7800C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67644-A6D1-451D-B272-81E7796B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F6A5C4-02BE-4FCD-9C01-2A6CEF7BA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27F5-024F-43FE-84A1-E6123EEA0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FBD52F-3523-4258-BC06-4DC9DA929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B54EA-24F9-4BD7-ACCD-F911C8505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833AD-A23C-4E36-A2FF-06448982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8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2696D4-17D2-40A1-BE63-CBC82DDE7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C3CCF9-B4A6-487D-9650-0D35DCDC5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F939B-61E9-42E3-BCF2-20091A45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9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7F5C5-7923-44C2-AD25-2EA7FC71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AFD37-A87D-4ACB-B249-B3000D9F3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78446-C324-4F7C-A57E-27888F4EC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0BF19-44FB-4E57-9786-6072B261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8AF57-421E-4C55-B92E-EDAC4E68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C954B-6BA0-4593-9442-3C9774415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9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BE62-416C-4130-8A10-B3D4E59F6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1BA530-ECB7-4120-8721-731DBEF57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244C0-CE54-4EBF-9F21-158644F55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C1359-4E9B-4040-BC55-13EFB49C2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318D2-E499-46CB-93DC-5EF53284B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27A8B-51F8-4B40-BDB8-77B34F51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0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FC4DAC-BFC3-4B6E-8D89-A5F8AA882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F91C7-BCBF-41DF-8732-ABD988630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26C31-D2D7-4A36-9086-513BD77E0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7D421-557C-46E4-929D-420986988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42DA-8A8D-4E21-BFCA-5853A7D73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8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covid19.who.int/region/amro/country/m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45F1B11-E354-45DA-91D9-80F37C8AC689}"/>
              </a:ext>
            </a:extLst>
          </p:cNvPr>
          <p:cNvSpPr txBox="1"/>
          <p:nvPr/>
        </p:nvSpPr>
        <p:spPr>
          <a:xfrm>
            <a:off x="9557625" y="1749723"/>
            <a:ext cx="369332" cy="23083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dirty="0"/>
              <a:t>COVID-19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0934AA-C232-487A-B292-6B8C508FBE91}"/>
              </a:ext>
            </a:extLst>
          </p:cNvPr>
          <p:cNvSpPr txBox="1"/>
          <p:nvPr/>
        </p:nvSpPr>
        <p:spPr>
          <a:xfrm>
            <a:off x="236773" y="1952864"/>
            <a:ext cx="369332" cy="23083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419" sz="1200" dirty="0"/>
              <a:t>Sarampión-Rubeola (SR)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BB4771-9142-4DBE-B117-76512C6BF8F3}"/>
              </a:ext>
            </a:extLst>
          </p:cNvPr>
          <p:cNvSpPr txBox="1"/>
          <p:nvPr/>
        </p:nvSpPr>
        <p:spPr>
          <a:xfrm>
            <a:off x="239574" y="89127"/>
            <a:ext cx="108569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800" b="1" dirty="0">
                <a:latin typeface="Palatino Linotype" panose="02040502050505030304" pitchFamily="18" charset="0"/>
              </a:rPr>
              <a:t>Notificación de casos de sarampión, rubeola y COVID-19</a:t>
            </a:r>
          </a:p>
          <a:p>
            <a:pPr algn="ctr"/>
            <a:r>
              <a:rPr lang="es-419" sz="2800" b="1" dirty="0">
                <a:latin typeface="Palatino Linotype" panose="02040502050505030304" pitchFamily="18" charset="0"/>
              </a:rPr>
              <a:t>México, 2020*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60602-F6B0-498A-A7C9-92B03123B019}"/>
              </a:ext>
            </a:extLst>
          </p:cNvPr>
          <p:cNvSpPr txBox="1"/>
          <p:nvPr/>
        </p:nvSpPr>
        <p:spPr>
          <a:xfrm>
            <a:off x="466761" y="6232705"/>
            <a:ext cx="11263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Fuente: Secretaría de Salud de México: a) reportes de vigilancia de sarampión y rubeola enviados semanalmente a OPS/OMS; b) </a:t>
            </a:r>
            <a:r>
              <a:rPr lang="en-US" sz="1200" dirty="0">
                <a:hlinkClick r:id="rId2"/>
              </a:rPr>
              <a:t>https://covid19.who.int/region/amro/country/mx</a:t>
            </a:r>
            <a:r>
              <a:rPr lang="es-419" sz="1200" dirty="0"/>
              <a:t> </a:t>
            </a:r>
          </a:p>
          <a:p>
            <a:r>
              <a:rPr lang="es-419" sz="1200" dirty="0"/>
              <a:t>*Datos reportados para las semanas epidemiológicas (SE) 1-18 de 2020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FE0FF5-646B-4B78-8DA8-750514671A1C}"/>
              </a:ext>
            </a:extLst>
          </p:cNvPr>
          <p:cNvSpPr txBox="1"/>
          <p:nvPr/>
        </p:nvSpPr>
        <p:spPr>
          <a:xfrm>
            <a:off x="2740170" y="5859569"/>
            <a:ext cx="4448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200" dirty="0"/>
              <a:t>Semanas epidemiológicas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3B8DE82-3DD2-4588-BD38-44A040A4D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761411"/>
              </p:ext>
            </p:extLst>
          </p:nvPr>
        </p:nvGraphicFramePr>
        <p:xfrm>
          <a:off x="10290802" y="1146608"/>
          <a:ext cx="1015236" cy="83075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015236">
                  <a:extLst>
                    <a:ext uri="{9D8B030D-6E8A-4147-A177-3AD203B41FA5}">
                      <a16:colId xmlns:a16="http://schemas.microsoft.com/office/drawing/2014/main" val="2879717320"/>
                    </a:ext>
                  </a:extLst>
                </a:gridCol>
              </a:tblGrid>
              <a:tr h="393297">
                <a:tc>
                  <a:txBody>
                    <a:bodyPr/>
                    <a:lstStyle/>
                    <a:p>
                      <a:pPr algn="ctr"/>
                      <a:r>
                        <a:rPr lang="es-419" sz="1200" noProof="0"/>
                        <a:t>Sospechosos SR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571131"/>
                  </a:ext>
                </a:extLst>
              </a:tr>
              <a:tr h="373555">
                <a:tc>
                  <a:txBody>
                    <a:bodyPr/>
                    <a:lstStyle/>
                    <a:p>
                      <a:pPr algn="ctr"/>
                      <a:r>
                        <a:rPr lang="es-419" sz="1400" noProof="0" dirty="0"/>
                        <a:t>1,746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839635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A6CE431-A491-4054-A2F4-4A2F56607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849678"/>
              </p:ext>
            </p:extLst>
          </p:nvPr>
        </p:nvGraphicFramePr>
        <p:xfrm>
          <a:off x="10305184" y="2342448"/>
          <a:ext cx="1015236" cy="83003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15236">
                  <a:extLst>
                    <a:ext uri="{9D8B030D-6E8A-4147-A177-3AD203B41FA5}">
                      <a16:colId xmlns:a16="http://schemas.microsoft.com/office/drawing/2014/main" val="584787184"/>
                    </a:ext>
                  </a:extLst>
                </a:gridCol>
              </a:tblGrid>
              <a:tr h="392539">
                <a:tc>
                  <a:txBody>
                    <a:bodyPr/>
                    <a:lstStyle/>
                    <a:p>
                      <a:pPr algn="ctr"/>
                      <a:r>
                        <a:rPr lang="es-419" sz="1200" noProof="0"/>
                        <a:t>Confirmados sarampión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571131"/>
                  </a:ext>
                </a:extLst>
              </a:tr>
              <a:tr h="372836">
                <a:tc>
                  <a:txBody>
                    <a:bodyPr/>
                    <a:lstStyle/>
                    <a:p>
                      <a:pPr algn="ctr"/>
                      <a:r>
                        <a:rPr lang="es-419" sz="1400" noProof="0" dirty="0"/>
                        <a:t>172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839635"/>
                  </a:ext>
                </a:extLst>
              </a:tr>
            </a:tbl>
          </a:graphicData>
        </a:graphic>
      </p:graphicFrame>
      <p:graphicFrame>
        <p:nvGraphicFramePr>
          <p:cNvPr id="19" name="Table 12">
            <a:extLst>
              <a:ext uri="{FF2B5EF4-FFF2-40B4-BE49-F238E27FC236}">
                <a16:creationId xmlns:a16="http://schemas.microsoft.com/office/drawing/2014/main" id="{2CE461A3-8C67-40D2-B4B7-01C4DE5DF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730092"/>
              </p:ext>
            </p:extLst>
          </p:nvPr>
        </p:nvGraphicFramePr>
        <p:xfrm>
          <a:off x="10313804" y="3537570"/>
          <a:ext cx="1015236" cy="83003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15236">
                  <a:extLst>
                    <a:ext uri="{9D8B030D-6E8A-4147-A177-3AD203B41FA5}">
                      <a16:colId xmlns:a16="http://schemas.microsoft.com/office/drawing/2014/main" val="2508177199"/>
                    </a:ext>
                  </a:extLst>
                </a:gridCol>
              </a:tblGrid>
              <a:tr h="425702">
                <a:tc>
                  <a:txBody>
                    <a:bodyPr/>
                    <a:lstStyle/>
                    <a:p>
                      <a:pPr algn="ctr"/>
                      <a:r>
                        <a:rPr lang="es-419" sz="1200" noProof="0" dirty="0"/>
                        <a:t>COVID-19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571131"/>
                  </a:ext>
                </a:extLst>
              </a:tr>
              <a:tr h="404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59,567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839635"/>
                  </a:ext>
                </a:extLst>
              </a:tr>
            </a:tbl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040F829-B427-4AD4-B0F8-A7810019B2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250454"/>
              </p:ext>
            </p:extLst>
          </p:nvPr>
        </p:nvGraphicFramePr>
        <p:xfrm>
          <a:off x="606105" y="1138604"/>
          <a:ext cx="8995065" cy="4741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7559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4B5EFC-2794-4A68-B737-7C34296903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36869F-49E2-4C5E-ACD2-8C9045C504C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2BABFC6-4D4A-4DA2-8F68-CAADC001DD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82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11</cp:revision>
  <dcterms:created xsi:type="dcterms:W3CDTF">2020-05-12T18:55:07Z</dcterms:created>
  <dcterms:modified xsi:type="dcterms:W3CDTF">2020-06-01T15:55:48Z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