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4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77310718470615E-2"/>
          <c:y val="8.8529123534916127E-2"/>
          <c:w val="0.95999436454071008"/>
          <c:h val="0.85077642088398975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'[Chart in Microsoft PowerPoint]BRA'!$B$113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PowerPoint]BRA'!$C$113:$CB$113</c:f>
              <c:numCache>
                <c:formatCode>General</c:formatCode>
                <c:ptCount val="78"/>
                <c:pt idx="38">
                  <c:v>1</c:v>
                </c:pt>
                <c:pt idx="41">
                  <c:v>1</c:v>
                </c:pt>
                <c:pt idx="48">
                  <c:v>1</c:v>
                </c:pt>
                <c:pt idx="60">
                  <c:v>1</c:v>
                </c:pt>
                <c:pt idx="63">
                  <c:v>2</c:v>
                </c:pt>
                <c:pt idx="64">
                  <c:v>2</c:v>
                </c:pt>
                <c:pt idx="65">
                  <c:v>3</c:v>
                </c:pt>
                <c:pt idx="66">
                  <c:v>7</c:v>
                </c:pt>
                <c:pt idx="67">
                  <c:v>8</c:v>
                </c:pt>
                <c:pt idx="68">
                  <c:v>1</c:v>
                </c:pt>
                <c:pt idx="69">
                  <c:v>2</c:v>
                </c:pt>
                <c:pt idx="71">
                  <c:v>1</c:v>
                </c:pt>
                <c:pt idx="72">
                  <c:v>4</c:v>
                </c:pt>
                <c:pt idx="74">
                  <c:v>2</c:v>
                </c:pt>
                <c:pt idx="75">
                  <c:v>2</c:v>
                </c:pt>
                <c:pt idx="7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C-411E-A7B1-4ABBD28E7558}"/>
            </c:ext>
          </c:extLst>
        </c:ser>
        <c:ser>
          <c:idx val="3"/>
          <c:order val="1"/>
          <c:tx>
            <c:strRef>
              <c:f>'[Chart in Microsoft PowerPoint]BRA'!$A$114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PowerPoint]BRA'!$C$114:$CB$114</c:f>
              <c:numCache>
                <c:formatCode>General</c:formatCode>
                <c:ptCount val="78"/>
                <c:pt idx="37">
                  <c:v>1</c:v>
                </c:pt>
                <c:pt idx="39">
                  <c:v>4</c:v>
                </c:pt>
                <c:pt idx="40">
                  <c:v>1</c:v>
                </c:pt>
                <c:pt idx="41">
                  <c:v>2</c:v>
                </c:pt>
                <c:pt idx="42">
                  <c:v>2</c:v>
                </c:pt>
                <c:pt idx="44">
                  <c:v>3</c:v>
                </c:pt>
                <c:pt idx="53">
                  <c:v>1</c:v>
                </c:pt>
                <c:pt idx="54">
                  <c:v>3</c:v>
                </c:pt>
                <c:pt idx="55">
                  <c:v>2</c:v>
                </c:pt>
                <c:pt idx="57">
                  <c:v>4</c:v>
                </c:pt>
                <c:pt idx="58">
                  <c:v>3</c:v>
                </c:pt>
                <c:pt idx="59">
                  <c:v>10</c:v>
                </c:pt>
                <c:pt idx="60">
                  <c:v>5</c:v>
                </c:pt>
                <c:pt idx="61">
                  <c:v>1</c:v>
                </c:pt>
                <c:pt idx="62">
                  <c:v>4</c:v>
                </c:pt>
                <c:pt idx="63">
                  <c:v>8</c:v>
                </c:pt>
                <c:pt idx="64">
                  <c:v>6</c:v>
                </c:pt>
                <c:pt idx="65">
                  <c:v>3</c:v>
                </c:pt>
                <c:pt idx="66">
                  <c:v>4</c:v>
                </c:pt>
                <c:pt idx="67">
                  <c:v>3</c:v>
                </c:pt>
                <c:pt idx="69">
                  <c:v>1</c:v>
                </c:pt>
                <c:pt idx="7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8C-411E-A7B1-4ABBD28E7558}"/>
            </c:ext>
          </c:extLst>
        </c:ser>
        <c:ser>
          <c:idx val="0"/>
          <c:order val="2"/>
          <c:tx>
            <c:strRef>
              <c:f>'[Chart in Microsoft PowerPoint]BRA'!$A$111</c:f>
              <c:strCache>
                <c:ptCount val="1"/>
                <c:pt idx="0">
                  <c:v>Canadá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PowerPoint]BRA'!$C$111:$CB$111</c:f>
              <c:numCache>
                <c:formatCode>General</c:formatCode>
                <c:ptCount val="78"/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5">
                  <c:v>1</c:v>
                </c:pt>
                <c:pt idx="26">
                  <c:v>1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4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9">
                  <c:v>5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5">
                  <c:v>3</c:v>
                </c:pt>
                <c:pt idx="46">
                  <c:v>1</c:v>
                </c:pt>
                <c:pt idx="47">
                  <c:v>7</c:v>
                </c:pt>
                <c:pt idx="48">
                  <c:v>2</c:v>
                </c:pt>
                <c:pt idx="50">
                  <c:v>2</c:v>
                </c:pt>
                <c:pt idx="52">
                  <c:v>3</c:v>
                </c:pt>
                <c:pt idx="57">
                  <c:v>1</c:v>
                </c:pt>
                <c:pt idx="58">
                  <c:v>3</c:v>
                </c:pt>
                <c:pt idx="6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8C-411E-A7B1-4ABBD28E7558}"/>
            </c:ext>
          </c:extLst>
        </c:ser>
        <c:ser>
          <c:idx val="4"/>
          <c:order val="3"/>
          <c:tx>
            <c:strRef>
              <c:f>'[Chart in Microsoft PowerPoint]BRA'!$B$115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PowerPoint]BRA'!$C$115:$CB$115</c:f>
              <c:numCache>
                <c:formatCode>General</c:formatCode>
                <c:ptCount val="78"/>
                <c:pt idx="34">
                  <c:v>1</c:v>
                </c:pt>
                <c:pt idx="52">
                  <c:v>1</c:v>
                </c:pt>
                <c:pt idx="62">
                  <c:v>2</c:v>
                </c:pt>
                <c:pt idx="65">
                  <c:v>1</c:v>
                </c:pt>
                <c:pt idx="67">
                  <c:v>1</c:v>
                </c:pt>
                <c:pt idx="7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8C-411E-A7B1-4ABBD28E7558}"/>
            </c:ext>
          </c:extLst>
        </c:ser>
        <c:ser>
          <c:idx val="5"/>
          <c:order val="4"/>
          <c:tx>
            <c:strRef>
              <c:f>'[Chart in Microsoft PowerPoint]BRA'!$B$116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PowerPoint]BRA'!$C$116:$CB$116</c:f>
              <c:numCache>
                <c:formatCode>General</c:formatCode>
                <c:ptCount val="78"/>
                <c:pt idx="46">
                  <c:v>1</c:v>
                </c:pt>
                <c:pt idx="5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8C-411E-A7B1-4ABBD28E7558}"/>
            </c:ext>
          </c:extLst>
        </c:ser>
        <c:ser>
          <c:idx val="6"/>
          <c:order val="5"/>
          <c:tx>
            <c:strRef>
              <c:f>'[Chart in Microsoft PowerPoint]BRA'!$B$117</c:f>
              <c:strCache>
                <c:ptCount val="1"/>
                <c:pt idx="0">
                  <c:v>Costa Rica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PowerPoint]BRA'!$C$117:$CB$117</c:f>
              <c:numCache>
                <c:formatCode>General</c:formatCode>
                <c:ptCount val="78"/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8C-411E-A7B1-4ABBD28E7558}"/>
            </c:ext>
          </c:extLst>
        </c:ser>
        <c:ser>
          <c:idx val="1"/>
          <c:order val="6"/>
          <c:tx>
            <c:strRef>
              <c:f>'[Chart in Microsoft PowerPoint]BRA'!$A$112</c:f>
              <c:strCache>
                <c:ptCount val="1"/>
                <c:pt idx="0">
                  <c:v>Estados Unidos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PowerPoint]BRA'!$C$112:$CB$112</c:f>
              <c:numCache>
                <c:formatCode>General</c:formatCode>
                <c:ptCount val="7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6">
                  <c:v>2</c:v>
                </c:pt>
                <c:pt idx="17">
                  <c:v>5</c:v>
                </c:pt>
                <c:pt idx="18">
                  <c:v>10</c:v>
                </c:pt>
                <c:pt idx="19">
                  <c:v>20</c:v>
                </c:pt>
                <c:pt idx="20">
                  <c:v>9</c:v>
                </c:pt>
                <c:pt idx="21">
                  <c:v>13</c:v>
                </c:pt>
                <c:pt idx="22">
                  <c:v>8</c:v>
                </c:pt>
                <c:pt idx="23">
                  <c:v>7</c:v>
                </c:pt>
                <c:pt idx="24">
                  <c:v>11</c:v>
                </c:pt>
                <c:pt idx="25">
                  <c:v>3</c:v>
                </c:pt>
                <c:pt idx="27">
                  <c:v>1</c:v>
                </c:pt>
                <c:pt idx="28">
                  <c:v>7</c:v>
                </c:pt>
                <c:pt idx="29">
                  <c:v>4</c:v>
                </c:pt>
                <c:pt idx="30">
                  <c:v>10</c:v>
                </c:pt>
                <c:pt idx="31">
                  <c:v>12</c:v>
                </c:pt>
                <c:pt idx="32">
                  <c:v>5</c:v>
                </c:pt>
                <c:pt idx="33">
                  <c:v>6</c:v>
                </c:pt>
                <c:pt idx="34">
                  <c:v>14</c:v>
                </c:pt>
                <c:pt idx="35">
                  <c:v>6</c:v>
                </c:pt>
                <c:pt idx="36">
                  <c:v>13</c:v>
                </c:pt>
                <c:pt idx="37">
                  <c:v>19</c:v>
                </c:pt>
                <c:pt idx="38">
                  <c:v>22</c:v>
                </c:pt>
                <c:pt idx="39">
                  <c:v>24</c:v>
                </c:pt>
                <c:pt idx="40">
                  <c:v>37</c:v>
                </c:pt>
                <c:pt idx="41">
                  <c:v>39</c:v>
                </c:pt>
                <c:pt idx="42">
                  <c:v>32</c:v>
                </c:pt>
                <c:pt idx="43">
                  <c:v>38</c:v>
                </c:pt>
                <c:pt idx="44">
                  <c:v>15</c:v>
                </c:pt>
                <c:pt idx="45">
                  <c:v>24</c:v>
                </c:pt>
                <c:pt idx="46">
                  <c:v>5</c:v>
                </c:pt>
                <c:pt idx="47">
                  <c:v>8</c:v>
                </c:pt>
                <c:pt idx="48">
                  <c:v>12</c:v>
                </c:pt>
                <c:pt idx="49">
                  <c:v>7</c:v>
                </c:pt>
                <c:pt idx="50">
                  <c:v>11</c:v>
                </c:pt>
                <c:pt idx="51">
                  <c:v>6</c:v>
                </c:pt>
                <c:pt idx="52">
                  <c:v>11</c:v>
                </c:pt>
                <c:pt idx="53">
                  <c:v>6</c:v>
                </c:pt>
                <c:pt idx="54">
                  <c:v>6</c:v>
                </c:pt>
                <c:pt idx="55">
                  <c:v>5</c:v>
                </c:pt>
                <c:pt idx="56">
                  <c:v>5</c:v>
                </c:pt>
                <c:pt idx="57">
                  <c:v>1</c:v>
                </c:pt>
                <c:pt idx="58">
                  <c:v>2</c:v>
                </c:pt>
                <c:pt idx="59">
                  <c:v>3</c:v>
                </c:pt>
                <c:pt idx="60">
                  <c:v>3</c:v>
                </c:pt>
                <c:pt idx="61">
                  <c:v>2</c:v>
                </c:pt>
                <c:pt idx="63">
                  <c:v>1</c:v>
                </c:pt>
                <c:pt idx="64">
                  <c:v>1</c:v>
                </c:pt>
                <c:pt idx="65">
                  <c:v>2</c:v>
                </c:pt>
                <c:pt idx="67">
                  <c:v>3</c:v>
                </c:pt>
                <c:pt idx="68">
                  <c:v>1</c:v>
                </c:pt>
                <c:pt idx="69">
                  <c:v>1</c:v>
                </c:pt>
                <c:pt idx="70">
                  <c:v>2</c:v>
                </c:pt>
                <c:pt idx="71">
                  <c:v>1</c:v>
                </c:pt>
                <c:pt idx="73">
                  <c:v>1</c:v>
                </c:pt>
                <c:pt idx="7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8C-411E-A7B1-4ABBD28E7558}"/>
            </c:ext>
          </c:extLst>
        </c:ser>
        <c:ser>
          <c:idx val="7"/>
          <c:order val="7"/>
          <c:tx>
            <c:strRef>
              <c:f>'[Chart in Microsoft PowerPoint]BRA'!$A$118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PowerPoint]BRA'!$C$118:$CB$118</c:f>
              <c:numCache>
                <c:formatCode>General</c:formatCode>
                <c:ptCount val="78"/>
                <c:pt idx="57">
                  <c:v>1</c:v>
                </c:pt>
                <c:pt idx="59">
                  <c:v>1</c:v>
                </c:pt>
                <c:pt idx="6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08C-411E-A7B1-4ABBD28E7558}"/>
            </c:ext>
          </c:extLst>
        </c:ser>
        <c:ser>
          <c:idx val="8"/>
          <c:order val="8"/>
          <c:tx>
            <c:strRef>
              <c:f>'[Chart in Microsoft PowerPoint]BRA'!$A$119</c:f>
              <c:strCache>
                <c:ptCount val="1"/>
                <c:pt idx="0">
                  <c:v>Perú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'[Chart in Microsoft PowerPoint]BRA'!$C$110:$CB$110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PowerPoint]BRA'!$C$119:$CB$119</c:f>
              <c:numCache>
                <c:formatCode>General</c:formatCode>
                <c:ptCount val="78"/>
                <c:pt idx="42">
                  <c:v>1</c:v>
                </c:pt>
                <c:pt idx="44">
                  <c:v>1</c:v>
                </c:pt>
                <c:pt idx="6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8C-411E-A7B1-4ABBD28E7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0216927"/>
        <c:axId val="1817481951"/>
      </c:barChart>
      <c:catAx>
        <c:axId val="1820216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481951"/>
        <c:crosses val="autoZero"/>
        <c:auto val="1"/>
        <c:lblAlgn val="ctr"/>
        <c:lblOffset val="100"/>
        <c:noMultiLvlLbl val="0"/>
      </c:catAx>
      <c:valAx>
        <c:axId val="181748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1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467214886836806"/>
          <c:y val="0.10283681079883288"/>
          <c:w val="0.61065561218239284"/>
          <c:h val="4.8397685174395987E-2"/>
        </c:manualLayout>
      </c:layout>
      <c:overlay val="0"/>
      <c:spPr>
        <a:noFill/>
        <a:ln>
          <a:solidFill>
            <a:schemeClr val="bg1">
              <a:lumMod val="9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21E4B-3748-4380-8845-F98CFA63BB52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5001-9E74-45B2-92A4-4C332B486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64% 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85D0E-6511-AB44-B03E-8E3001D6D9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851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A85C-5065-46D7-8912-1EA90BAC8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DCAB7-CD83-4F1D-A2B9-680FCBA76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72D7F-6365-4FB7-A29C-56F58F71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DA69A-1833-46D6-8F50-9759EFA6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C0B7F-6A80-416C-9E46-77B31681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3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3243-1DD0-4A73-A083-B6F9E244B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DCB1C-7F29-4372-9C9A-82CBCF848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6DEF-F675-46BA-ABDD-4AEBF03A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B645D-A3A6-4017-AD61-8A7FF010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3D6FC-0087-47E6-B336-F4E60369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2CBDB-DD48-428E-9943-528AEEF67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60C07-51D9-47F7-9540-C36D66DD0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B4AD7-9553-451D-96E0-F9213054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81291-476C-4F9D-A0FF-CFEC03FB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01872-41D9-458E-9428-58BA72DF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8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24" name="Rectangle 23"/>
          <p:cNvSpPr>
            <a:spLocks/>
          </p:cNvSpPr>
          <p:nvPr userDrawn="1"/>
        </p:nvSpPr>
        <p:spPr bwMode="auto">
          <a:xfrm>
            <a:off x="5645162" y="364957"/>
            <a:ext cx="9048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400" b="1">
                <a:solidFill>
                  <a:schemeClr val="bg1">
                    <a:lumMod val="65000"/>
                  </a:schemeClr>
                </a:solidFill>
                <a:latin typeface="+mn-lt"/>
                <a:sym typeface="Montserrat-Regular" charset="0"/>
              </a:rPr>
              <a:t>PAHO/WHO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5897563" y="1470034"/>
            <a:ext cx="400050" cy="95250"/>
            <a:chOff x="1942594" y="2781300"/>
            <a:chExt cx="799891" cy="190500"/>
          </a:xfrm>
          <a:solidFill>
            <a:schemeClr val="bg1">
              <a:lumMod val="85000"/>
            </a:schemeClr>
          </a:solidFill>
        </p:grpSpPr>
        <p:sp>
          <p:nvSpPr>
            <p:cNvPr id="26" name="Oval 3"/>
            <p:cNvSpPr>
              <a:spLocks/>
            </p:cNvSpPr>
            <p:nvPr/>
          </p:nvSpPr>
          <p:spPr bwMode="auto">
            <a:xfrm>
              <a:off x="1942594" y="2781300"/>
              <a:ext cx="190450" cy="190500"/>
            </a:xfrm>
            <a:prstGeom prst="ellipse">
              <a:avLst/>
            </a:prstGeom>
            <a:grpFill/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914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j-lt"/>
                <a:ea typeface="+mn-ea"/>
              </a:endParaRPr>
            </a:p>
          </p:txBody>
        </p:sp>
        <p:sp>
          <p:nvSpPr>
            <p:cNvPr id="27" name="Oval 4"/>
            <p:cNvSpPr>
              <a:spLocks/>
            </p:cNvSpPr>
            <p:nvPr/>
          </p:nvSpPr>
          <p:spPr bwMode="auto">
            <a:xfrm>
              <a:off x="2247315" y="2781300"/>
              <a:ext cx="190450" cy="190500"/>
            </a:xfrm>
            <a:prstGeom prst="ellipse">
              <a:avLst/>
            </a:prstGeom>
            <a:grpFill/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914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j-lt"/>
                <a:ea typeface="+mn-ea"/>
              </a:endParaRPr>
            </a:p>
          </p:txBody>
        </p:sp>
        <p:sp>
          <p:nvSpPr>
            <p:cNvPr id="28" name="Oval 5"/>
            <p:cNvSpPr>
              <a:spLocks/>
            </p:cNvSpPr>
            <p:nvPr/>
          </p:nvSpPr>
          <p:spPr bwMode="auto">
            <a:xfrm>
              <a:off x="2552035" y="2781300"/>
              <a:ext cx="190450" cy="190500"/>
            </a:xfrm>
            <a:prstGeom prst="ellipse">
              <a:avLst/>
            </a:prstGeom>
            <a:grpFill/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914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j-lt"/>
                <a:ea typeface="+mn-ea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218" y="6407635"/>
            <a:ext cx="1621441" cy="26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468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3112B-EA45-4E7D-AB43-479B55A0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1365-73E3-431F-864B-0D4AAF293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A671F-B962-47AD-9A16-2502E7F1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423A3-B0D5-4E31-B7B9-63B3E0EA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1886F-5DA4-44B0-93DA-76B94FC9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6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2E179-F631-4C6A-A443-1F0DACC4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181F-4BE2-4744-B99A-0CBC148E8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138CA-9BFC-4BF9-BA7A-A7E38C64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E991C-6D07-44BB-A9A5-FDB44F37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8C9B-3811-4224-A83F-076815F2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1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B77E-0463-4D7B-856F-EA22CD6A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6FE6-5E1E-4FA2-850E-46131F7D8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C87A4-1F58-480F-ABFF-B2D4568CB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22FC2-0A57-40F8-AFCA-1B2336C8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C2129-53E3-46BF-A9AE-A0F55545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35D81-104D-455E-A36F-12DA339B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C1-C889-4FEA-9527-8957AAEE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2AFDC-8546-4766-B978-11A99B5E1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B680-DEBF-46D1-B380-815368D3A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1F80C-23C3-4DB8-8556-FB89AC3C9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429F01-F611-4E57-8091-BE878152B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BD91D-DC02-4FBA-A804-8AB3429E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84CDB0-212A-4D9A-B6D7-38EB5342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C8CAE-0ED2-4EFC-BF3B-64115F54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0291-E678-487D-8FF7-3927CB35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C6F3C-19FE-4A5A-8CEA-B94C864E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B770B-C089-4972-839E-7F8B92D9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8E7B3-5AB7-4DDD-B136-70E52F3C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8E6F5-D4A5-44FA-8F77-7A447EE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D7527D-7D46-4563-8B96-23CCB4E7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39CFD-8B93-4EB8-B64E-BCC4D90C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2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B4E0-D68A-47A0-978C-FB4F7385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27BBE-BF80-477C-B305-9019D71BF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FA2F6-9396-41D6-8DB1-F371195DF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535A9-70DF-4EAA-B7E9-DD15688D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B0E3C-242A-4000-BCEE-BC1163CB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D98F8-8F7C-4033-9F07-B69BFE44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8EC8-94D9-4377-943E-9E8E07F8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40FED-6A73-4CD0-B590-F5499C473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2C2A4-CEE3-4D31-A929-343E57AC1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6AE40-3329-4AA6-A33C-CB6EB23E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EDB04-9F48-4BC7-81A0-1A766046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1857A-6231-4F99-AC7F-48656B32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774CC5-2B19-4A8C-9A57-A1B64E4F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1F523-2EF9-4BD1-A924-7149343E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4F25-9E95-418F-B064-E09771657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95762-7E91-4908-92C2-21DFF1A54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C153D-CCF0-4728-AF83-343ED75E9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7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1B4AB27-EE26-4F49-AC05-460E581C8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992998"/>
              </p:ext>
            </p:extLst>
          </p:nvPr>
        </p:nvGraphicFramePr>
        <p:xfrm>
          <a:off x="545432" y="1204457"/>
          <a:ext cx="11101136" cy="493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8A77CA7-92DD-44AC-9FCC-4653DECCF8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5079" y="34085"/>
            <a:ext cx="10515599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419" sz="2400" b="1" dirty="0">
                <a:latin typeface="Palatino Linotype" panose="02040502050505030304" pitchFamily="18" charset="0"/>
              </a:rPr>
              <a:t>Distribución del genotipo </a:t>
            </a:r>
            <a:r>
              <a:rPr lang="es-419" sz="2400" b="1" kern="1200" dirty="0">
                <a:solidFill>
                  <a:schemeClr val="tx1"/>
                </a:solidFill>
                <a:latin typeface="Palatino Linotype" panose="02040502050505030304" pitchFamily="18" charset="0"/>
              </a:rPr>
              <a:t>D8, </a:t>
            </a:r>
            <a:r>
              <a:rPr lang="es-419" sz="2400" b="1" kern="1200" dirty="0" err="1">
                <a:solidFill>
                  <a:schemeClr val="accent2"/>
                </a:solidFill>
                <a:latin typeface="Palatino Linotype" panose="02040502050505030304" pitchFamily="18" charset="0"/>
              </a:rPr>
              <a:t>lineage</a:t>
            </a:r>
            <a:r>
              <a:rPr lang="es-419" sz="2400" b="1" kern="12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 </a:t>
            </a:r>
            <a:r>
              <a:rPr lang="es-419" sz="2400" b="1" kern="1200" dirty="0" err="1">
                <a:solidFill>
                  <a:schemeClr val="accent2"/>
                </a:solidFill>
                <a:latin typeface="Palatino Linotype" panose="02040502050505030304" pitchFamily="18" charset="0"/>
              </a:rPr>
              <a:t>MVs</a:t>
            </a:r>
            <a:r>
              <a:rPr lang="es-419" sz="2400" b="1" kern="12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/</a:t>
            </a:r>
            <a:r>
              <a:rPr lang="es-419" sz="2400" b="1" kern="1200" dirty="0" err="1">
                <a:solidFill>
                  <a:schemeClr val="accent2"/>
                </a:solidFill>
                <a:latin typeface="Palatino Linotype" panose="02040502050505030304" pitchFamily="18" charset="0"/>
              </a:rPr>
              <a:t>Gir</a:t>
            </a:r>
            <a:r>
              <a:rPr lang="es-419" sz="2400" b="1" kern="12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 </a:t>
            </a:r>
            <a:r>
              <a:rPr lang="es-419" sz="2400" b="1" kern="1200" dirty="0" err="1">
                <a:solidFill>
                  <a:schemeClr val="accent2"/>
                </a:solidFill>
                <a:latin typeface="Palatino Linotype" panose="02040502050505030304" pitchFamily="18" charset="0"/>
              </a:rPr>
              <a:t>Somnath.IND</a:t>
            </a:r>
            <a:r>
              <a:rPr lang="es-419" sz="2400" b="1" kern="12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/42.16/</a:t>
            </a:r>
            <a:br>
              <a:rPr lang="es-419" sz="2400" b="1" kern="120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s-419" sz="2400" b="1" kern="1200" dirty="0">
                <a:solidFill>
                  <a:schemeClr val="tx1"/>
                </a:solidFill>
                <a:latin typeface="Palatino Linotype" panose="02040502050505030304" pitchFamily="18" charset="0"/>
              </a:rPr>
              <a:t>por semana epidemiológica y país, Región de las Américas, 2018-2019*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93599-9554-4EFD-9812-835FEE4F2997}"/>
              </a:ext>
            </a:extLst>
          </p:cNvPr>
          <p:cNvSpPr/>
          <p:nvPr/>
        </p:nvSpPr>
        <p:spPr>
          <a:xfrm>
            <a:off x="8680823" y="6439952"/>
            <a:ext cx="27302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i="1" dirty="0">
                <a:latin typeface="Calibri" panose="020F0502020204030204" pitchFamily="34" charset="0"/>
              </a:rPr>
              <a:t>MeaNS: </a:t>
            </a:r>
            <a:r>
              <a:rPr lang="en-US" sz="1050" b="1" dirty="0">
                <a:latin typeface="Palatino Linotype" panose="02040502050505030304" pitchFamily="18" charset="0"/>
                <a:cs typeface="Arial" charset="0"/>
              </a:rPr>
              <a:t>Measles Nucleotide Surveillance</a:t>
            </a:r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C7DD4-2671-4197-94F2-3573B040802B}"/>
              </a:ext>
            </a:extLst>
          </p:cNvPr>
          <p:cNvSpPr txBox="1"/>
          <p:nvPr/>
        </p:nvSpPr>
        <p:spPr>
          <a:xfrm>
            <a:off x="897514" y="6416869"/>
            <a:ext cx="617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419" sz="1200" i="1" dirty="0">
                <a:latin typeface="Calibri" panose="020F0502020204030204" pitchFamily="34" charset="0"/>
                <a:ea typeface="+mn-ea"/>
              </a:rPr>
              <a:t>*Fuente</a:t>
            </a:r>
            <a:r>
              <a:rPr lang="es-419" sz="1200" dirty="0">
                <a:latin typeface="Calibri" panose="020F0502020204030204" pitchFamily="34" charset="0"/>
                <a:ea typeface="+mn-ea"/>
              </a:rPr>
              <a:t>: Base de datos del MeaNS, al 9 de abril de 2020.</a:t>
            </a:r>
            <a:endParaRPr lang="es-419" sz="1200" i="1" dirty="0"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DCF9A1-48C8-4768-BCA4-324362530530}"/>
              </a:ext>
            </a:extLst>
          </p:cNvPr>
          <p:cNvSpPr txBox="1"/>
          <p:nvPr/>
        </p:nvSpPr>
        <p:spPr>
          <a:xfrm>
            <a:off x="191489" y="1677549"/>
            <a:ext cx="369332" cy="33085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419" sz="1200" dirty="0"/>
              <a:t>No. de secuencias reportadas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42808F-563D-43F5-B67E-49D170980E19}"/>
              </a:ext>
            </a:extLst>
          </p:cNvPr>
          <p:cNvSpPr txBox="1"/>
          <p:nvPr/>
        </p:nvSpPr>
        <p:spPr>
          <a:xfrm rot="5400000">
            <a:off x="6372444" y="1339458"/>
            <a:ext cx="353943" cy="97421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419" sz="1100" dirty="0"/>
              <a:t>				Semanas epidemiológicas				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5FF897-7ABD-4FC3-9CE9-9CEBC7F3D9AA}"/>
              </a:ext>
            </a:extLst>
          </p:cNvPr>
          <p:cNvSpPr txBox="1"/>
          <p:nvPr/>
        </p:nvSpPr>
        <p:spPr>
          <a:xfrm>
            <a:off x="1678345" y="1216612"/>
            <a:ext cx="155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N=114; 2018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B9C7DF-8F58-4E30-A46F-3778A1C9C769}"/>
              </a:ext>
            </a:extLst>
          </p:cNvPr>
          <p:cNvSpPr txBox="1"/>
          <p:nvPr/>
        </p:nvSpPr>
        <p:spPr>
          <a:xfrm>
            <a:off x="8323851" y="1216612"/>
            <a:ext cx="1557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N=609; 2019*</a:t>
            </a:r>
          </a:p>
        </p:txBody>
      </p:sp>
    </p:spTree>
    <p:extLst>
      <p:ext uri="{BB962C8B-B14F-4D97-AF65-F5344CB8AC3E}">
        <p14:creationId xmlns:p14="http://schemas.microsoft.com/office/powerpoint/2010/main" val="421172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DD7707-D89D-4221-88F2-38CCABCBE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0E489A-B875-40CE-B23F-7211F549A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324913-21D9-42FD-9448-0A73268841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Distribución del genotipo D8, lineage MVs/Gir Somnath.IND/42.16/ por semana epidemiológica y país, Región de las Américas, 2018-2019*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genotype D8, lineage MVs/Gir Somnath.IND/42.16/ by epi-week and country, Region of Americas, 2018-2019</dc:title>
  <dc:creator>Bravo, Ms. Pamela (WDC)</dc:creator>
  <cp:lastModifiedBy>Pacis, Ms. Carmelita Lucia (WDC)</cp:lastModifiedBy>
  <cp:revision>5</cp:revision>
  <dcterms:created xsi:type="dcterms:W3CDTF">2020-06-05T15:01:55Z</dcterms:created>
  <dcterms:modified xsi:type="dcterms:W3CDTF">2020-06-08T15:30:41Z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