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46C"/>
    <a:srgbClr val="FFC000"/>
    <a:srgbClr val="FFC885"/>
    <a:srgbClr val="FF970D"/>
    <a:srgbClr val="FF9900"/>
    <a:srgbClr val="99CCFF"/>
    <a:srgbClr val="DEAE36"/>
    <a:srgbClr val="DFE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76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38558374647606E-2"/>
          <c:y val="2.7400959645669291E-2"/>
          <c:w val="0.90403591912122094"/>
          <c:h val="0.7997299458661416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Argentina</c:v>
                </c:pt>
              </c:strCache>
            </c:strRef>
          </c:tx>
          <c:invertIfNegative val="0"/>
          <c:cat>
            <c:strRef>
              <c:f>Sheet1!$B$1:$K$1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Sheet1!$B$2:$K$2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72-4113-ADD3-637B686C945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Brazil</c:v>
                </c:pt>
              </c:strCache>
            </c:strRef>
          </c:tx>
          <c:invertIfNegative val="0"/>
          <c:cat>
            <c:strRef>
              <c:f>Sheet1!$B$1:$K$1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Sheet1!$B$3:$K$3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72-4113-ADD3-637B686C9456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Canada</c:v>
                </c:pt>
              </c:strCache>
            </c:strRef>
          </c:tx>
          <c:invertIfNegative val="0"/>
          <c:cat>
            <c:strRef>
              <c:f>Sheet1!$B$1:$K$1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Sheet1!$B$4:$K$4</c:f>
              <c:numCache>
                <c:formatCode>General</c:formatCode>
                <c:ptCount val="10"/>
                <c:pt idx="0">
                  <c:v>12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372-4113-ADD3-637B686C9456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Chile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Sheet1!$B$1:$K$1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Sheet1!$B$5:$K$5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372-4113-ADD3-637B686C9456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Colombia</c:v>
                </c:pt>
              </c:strCache>
            </c:strRef>
          </c:tx>
          <c:invertIfNegative val="0"/>
          <c:cat>
            <c:strRef>
              <c:f>Sheet1!$B$1:$K$1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Sheet1!$B$6:$K$6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372-4113-ADD3-637B686C9456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French Guiana</c:v>
                </c:pt>
              </c:strCache>
            </c:strRef>
          </c:tx>
          <c:invertIfNegative val="0"/>
          <c:cat>
            <c:strRef>
              <c:f>Sheet1!$B$1:$K$1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Sheet1!$B$7:$K$7</c:f>
              <c:numCache>
                <c:formatCode>General</c:formatCode>
                <c:ptCount val="10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372-4113-ADD3-637B686C9456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Mexico</c:v>
                </c:pt>
              </c:strCache>
            </c:strRef>
          </c:tx>
          <c:invertIfNegative val="0"/>
          <c:cat>
            <c:strRef>
              <c:f>Sheet1!$B$1:$K$1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Sheet1!$B$8:$K$8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372-4113-ADD3-637B686C9456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USA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strRef>
              <c:f>Sheet1!$B$1:$K$1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Sheet1!$B$9:$K$9</c:f>
              <c:numCache>
                <c:formatCode>General</c:formatCode>
                <c:ptCount val="10"/>
                <c:pt idx="0">
                  <c:v>5</c:v>
                </c:pt>
                <c:pt idx="1">
                  <c:v>4</c:v>
                </c:pt>
                <c:pt idx="2">
                  <c:v>9</c:v>
                </c:pt>
                <c:pt idx="3">
                  <c:v>10</c:v>
                </c:pt>
                <c:pt idx="4">
                  <c:v>6</c:v>
                </c:pt>
                <c:pt idx="5">
                  <c:v>3</c:v>
                </c:pt>
                <c:pt idx="6">
                  <c:v>1</c:v>
                </c:pt>
                <c:pt idx="7">
                  <c:v>7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372-4113-ADD3-637B686C94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1"/>
        <c:overlap val="100"/>
        <c:axId val="158375936"/>
        <c:axId val="83193216"/>
      </c:barChart>
      <c:catAx>
        <c:axId val="1583759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3193216"/>
        <c:crosses val="autoZero"/>
        <c:auto val="1"/>
        <c:lblAlgn val="ctr"/>
        <c:lblOffset val="100"/>
        <c:noMultiLvlLbl val="0"/>
      </c:catAx>
      <c:valAx>
        <c:axId val="831932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58375936"/>
        <c:crosses val="autoZero"/>
        <c:crossBetween val="between"/>
      </c:valAx>
    </c:plotArea>
    <c:legend>
      <c:legendPos val="b"/>
      <c:overlay val="0"/>
      <c:spPr>
        <a:ln w="6350">
          <a:solidFill>
            <a:schemeClr val="tx1">
              <a:lumMod val="50000"/>
              <a:lumOff val="50000"/>
            </a:schemeClr>
          </a:solidFill>
        </a:ln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3F977-D991-4D17-9CCD-3E54CF1F9844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9C59-51C6-419D-87FB-58D085A90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892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3F977-D991-4D17-9CCD-3E54CF1F9844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9C59-51C6-419D-87FB-58D085A90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796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3F977-D991-4D17-9CCD-3E54CF1F9844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9C59-51C6-419D-87FB-58D085A90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51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3F977-D991-4D17-9CCD-3E54CF1F9844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9C59-51C6-419D-87FB-58D085A90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757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3F977-D991-4D17-9CCD-3E54CF1F9844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9C59-51C6-419D-87FB-58D085A90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5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3F977-D991-4D17-9CCD-3E54CF1F9844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9C59-51C6-419D-87FB-58D085A90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590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3F977-D991-4D17-9CCD-3E54CF1F9844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9C59-51C6-419D-87FB-58D085A90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597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3F977-D991-4D17-9CCD-3E54CF1F9844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9C59-51C6-419D-87FB-58D085A90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19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3F977-D991-4D17-9CCD-3E54CF1F9844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9C59-51C6-419D-87FB-58D085A90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574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3F977-D991-4D17-9CCD-3E54CF1F9844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9C59-51C6-419D-87FB-58D085A90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604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3F977-D991-4D17-9CCD-3E54CF1F9844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9C59-51C6-419D-87FB-58D085A90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300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3F977-D991-4D17-9CCD-3E54CF1F9844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79C59-51C6-419D-87FB-58D085A90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48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7308832"/>
              </p:ext>
            </p:extLst>
          </p:nvPr>
        </p:nvGraphicFramePr>
        <p:xfrm>
          <a:off x="457200" y="11430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1858" y="152400"/>
            <a:ext cx="84868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29178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kern="0" dirty="0">
                <a:solidFill>
                  <a:schemeClr val="tx2"/>
                </a:solidFill>
                <a:cs typeface="Arial" panose="020B0604020202020204" pitchFamily="34" charset="0"/>
              </a:rPr>
              <a:t>Distribution of rubella and congenital rubella syndrome cases (CRS) by year and country following endemic interruption. </a:t>
            </a:r>
            <a:br>
              <a:rPr lang="en-US" sz="2000" b="1" kern="0" dirty="0">
                <a:solidFill>
                  <a:schemeClr val="tx2"/>
                </a:solidFill>
                <a:cs typeface="Arial" panose="020B0604020202020204" pitchFamily="34" charset="0"/>
              </a:rPr>
            </a:br>
            <a:r>
              <a:rPr lang="en-US" sz="2000" b="1" kern="0" dirty="0">
                <a:solidFill>
                  <a:schemeClr val="tx2"/>
                </a:solidFill>
                <a:cs typeface="Arial" panose="020B0604020202020204" pitchFamily="34" charset="0"/>
              </a:rPr>
              <a:t>The Americas, 2010-2019*</a:t>
            </a:r>
          </a:p>
        </p:txBody>
      </p:sp>
      <p:sp>
        <p:nvSpPr>
          <p:cNvPr id="7" name="TextBox 6"/>
          <p:cNvSpPr txBox="1"/>
          <p:nvPr/>
        </p:nvSpPr>
        <p:spPr>
          <a:xfrm rot="10800000" flipH="1" flipV="1">
            <a:off x="531554" y="6148318"/>
            <a:ext cx="7793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Source:  ISIS, MESS and country reports to FPL-IM/PAHO.</a:t>
            </a:r>
          </a:p>
          <a:p>
            <a:r>
              <a:rPr lang="en-GB" sz="1200" dirty="0"/>
              <a:t>* Data as of 25 June 2020; 2019 USA rubella cases is provisional.</a:t>
            </a:r>
          </a:p>
        </p:txBody>
      </p:sp>
      <p:pic>
        <p:nvPicPr>
          <p:cNvPr id="9" name="Picture 2" descr="C:\Users\PAHO\AppData\Local\Microsoft\Windows\Temporary Internet Files\Content.IE5\MUCFZXRP\PngMedium-Baby-boy-lying-11925[1].gi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625" y="3101472"/>
            <a:ext cx="360000" cy="2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PAHO\AppData\Local\Microsoft\Windows\Temporary Internet Files\Content.IE5\MUCFZXRP\PngMedium-Baby-boy-lying-11925[1].gif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rgbClr val="FF99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524" y="4293307"/>
            <a:ext cx="322012" cy="22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rgbClr val="FF970D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6978" y="1726822"/>
            <a:ext cx="3651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7">
            <a:duotone>
              <a:prstClr val="black"/>
              <a:srgbClr val="FF99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689" y="2749550"/>
            <a:ext cx="3651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8">
            <a:duotone>
              <a:prstClr val="black"/>
              <a:srgbClr val="FF99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7892" y="2931112"/>
            <a:ext cx="3651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8"/>
          <p:cNvPicPr>
            <a:picLocks noChangeAspect="1" noChangeArrowheads="1"/>
          </p:cNvPicPr>
          <p:nvPr/>
        </p:nvPicPr>
        <p:blipFill>
          <a:blip r:embed="rId9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8878" y="4014541"/>
            <a:ext cx="323850" cy="222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8"/>
          <p:cNvPicPr>
            <a:picLocks noChangeAspect="1" noChangeArrowheads="1"/>
          </p:cNvPicPr>
          <p:nvPr/>
        </p:nvPicPr>
        <p:blipFill>
          <a:blip r:embed="rId9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7333" y="4123173"/>
            <a:ext cx="32385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6760254" y="1595749"/>
            <a:ext cx="1558781" cy="307777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Gotham Light" panose="02000603030000020004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N=88 rubella cases</a:t>
            </a:r>
            <a:endParaRPr lang="es-ES" sz="1400" dirty="0">
              <a:latin typeface="Gotham Light" panose="02000603030000020004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2" name="Picture 8">
            <a:extLst>
              <a:ext uri="{FF2B5EF4-FFF2-40B4-BE49-F238E27FC236}">
                <a16:creationId xmlns:a16="http://schemas.microsoft.com/office/drawing/2014/main" id="{3BF77765-F405-4AA9-AF60-36E07D80D5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duotone>
              <a:prstClr val="black"/>
              <a:srgbClr val="FF99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284" y="3308391"/>
            <a:ext cx="32385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8">
            <a:extLst>
              <a:ext uri="{FF2B5EF4-FFF2-40B4-BE49-F238E27FC236}">
                <a16:creationId xmlns:a16="http://schemas.microsoft.com/office/drawing/2014/main" id="{564FBB95-F04F-4442-A1CA-5C0FF27D78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duotone>
              <a:prstClr val="black"/>
              <a:srgbClr val="FF99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284" y="3043824"/>
            <a:ext cx="32385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2" descr="C:\Users\PAHO\AppData\Local\Microsoft\Windows\Temporary Internet Files\Content.IE5\MUCFZXRP\PngMedium-Baby-boy-lying-11925[1].gif">
            <a:extLst>
              <a:ext uri="{FF2B5EF4-FFF2-40B4-BE49-F238E27FC236}">
                <a16:creationId xmlns:a16="http://schemas.microsoft.com/office/drawing/2014/main" id="{02FE45FE-9E4E-4BE2-BCDE-5872EA2488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rgbClr val="FF970D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0710" y="4516186"/>
            <a:ext cx="322012" cy="22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8">
            <a:extLst>
              <a:ext uri="{FF2B5EF4-FFF2-40B4-BE49-F238E27FC236}">
                <a16:creationId xmlns:a16="http://schemas.microsoft.com/office/drawing/2014/main" id="{B3843943-CF83-4C08-8299-0FD51FA54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duotone>
              <a:prstClr val="black"/>
              <a:srgbClr val="FF970D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4064" y="4237420"/>
            <a:ext cx="323850" cy="222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3">
            <a:extLst>
              <a:ext uri="{FF2B5EF4-FFF2-40B4-BE49-F238E27FC236}">
                <a16:creationId xmlns:a16="http://schemas.microsoft.com/office/drawing/2014/main" id="{F7F154A1-383D-49E8-A061-56C26F69A5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duotone>
              <a:prstClr val="black"/>
              <a:srgbClr val="FF99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771" y="2749550"/>
            <a:ext cx="360363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4">
            <a:extLst>
              <a:ext uri="{FF2B5EF4-FFF2-40B4-BE49-F238E27FC236}">
                <a16:creationId xmlns:a16="http://schemas.microsoft.com/office/drawing/2014/main" id="{A844B2DA-8D15-4A70-92FE-544206E25C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rgbClr val="FF99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009" y="2506361"/>
            <a:ext cx="3651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5">
            <a:extLst>
              <a:ext uri="{FF2B5EF4-FFF2-40B4-BE49-F238E27FC236}">
                <a16:creationId xmlns:a16="http://schemas.microsoft.com/office/drawing/2014/main" id="{39B07F05-4B61-4813-8A5C-B36F4E1E2C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duotone>
              <a:prstClr val="black"/>
              <a:srgbClr val="FF99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009" y="2244751"/>
            <a:ext cx="3651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B5D4F69F-A9F8-4323-8FD2-A1503B2A0D9F}"/>
              </a:ext>
            </a:extLst>
          </p:cNvPr>
          <p:cNvSpPr txBox="1"/>
          <p:nvPr/>
        </p:nvSpPr>
        <p:spPr>
          <a:xfrm>
            <a:off x="6759106" y="1258093"/>
            <a:ext cx="1558781" cy="307777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Gotham Light" panose="02000603030000020004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N=16 CRS cases</a:t>
            </a:r>
            <a:endParaRPr lang="es-ES" sz="1400" dirty="0">
              <a:latin typeface="Gotham Light" panose="02000603030000020004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2" name="Picture 4">
            <a:extLst>
              <a:ext uri="{FF2B5EF4-FFF2-40B4-BE49-F238E27FC236}">
                <a16:creationId xmlns:a16="http://schemas.microsoft.com/office/drawing/2014/main" id="{249D88C4-A962-46ED-A7FD-C4775B2040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rgbClr val="FF99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421" y="1452504"/>
            <a:ext cx="3651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4">
            <a:extLst>
              <a:ext uri="{FF2B5EF4-FFF2-40B4-BE49-F238E27FC236}">
                <a16:creationId xmlns:a16="http://schemas.microsoft.com/office/drawing/2014/main" id="{082A93DD-B097-40E1-A146-A9DA7C6D84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rgbClr val="FF99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421" y="2001140"/>
            <a:ext cx="3651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6183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Theme StandardSize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StandardSizeSlide" id="{108A0E59-F48C-4267-A6BF-B4C36CF9E143}" vid="{DA0CAF61-4526-413C-8C5B-C09636B9EAB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417</TotalTime>
  <Words>63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Gotham Light</vt:lpstr>
      <vt:lpstr>Theme StandardSizeSlide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Pacis, Ms. Carmelita Lucia (WDC)</dc:creator>
  <cp:lastModifiedBy>Pacis, Ms. Carmelita Lucia (WDC)</cp:lastModifiedBy>
  <cp:revision>18</cp:revision>
  <dcterms:created xsi:type="dcterms:W3CDTF">2018-07-19T16:23:03Z</dcterms:created>
  <dcterms:modified xsi:type="dcterms:W3CDTF">2020-06-29T13:06:51Z</dcterms:modified>
</cp:coreProperties>
</file>