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46C"/>
    <a:srgbClr val="FFC000"/>
    <a:srgbClr val="FFC885"/>
    <a:srgbClr val="FF970D"/>
    <a:srgbClr val="FF9900"/>
    <a:srgbClr val="99CCFF"/>
    <a:srgbClr val="DEAE36"/>
    <a:srgbClr val="DFE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8558374647606E-2"/>
          <c:y val="2.7400959645669291E-2"/>
          <c:w val="0.90403591912122094"/>
          <c:h val="0.79972994586614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72-4113-ADD3-637B686C94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72-4113-ADD3-637B686C94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Canada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72-4113-ADD3-637B686C94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2-4113-ADD3-637B686C94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Colombia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72-4113-ADD3-637B686C945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French Guiana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Sheet1!$B$7:$K$7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72-4113-ADD3-637B686C945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Mexico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72-4113-ADD3-637B686C9456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Sheet1!$B$9:$K$9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72-4113-ADD3-637B686C9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100"/>
        <c:axId val="158375936"/>
        <c:axId val="83193216"/>
      </c:barChart>
      <c:catAx>
        <c:axId val="15837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193216"/>
        <c:crosses val="autoZero"/>
        <c:auto val="1"/>
        <c:lblAlgn val="ctr"/>
        <c:lblOffset val="100"/>
        <c:noMultiLvlLbl val="0"/>
      </c:catAx>
      <c:valAx>
        <c:axId val="8319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375936"/>
        <c:crosses val="autoZero"/>
        <c:crossBetween val="between"/>
      </c:valAx>
    </c:plotArea>
    <c:legend>
      <c:legendPos val="b"/>
      <c:overlay val="0"/>
      <c:spPr>
        <a:ln w="6350"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9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3F977-D991-4D17-9CCD-3E54CF1F984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4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308832"/>
              </p:ext>
            </p:extLst>
          </p:nvPr>
        </p:nvGraphicFramePr>
        <p:xfrm>
          <a:off x="457200" y="1143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1858" y="152400"/>
            <a:ext cx="8486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  <a:t>Distribution of rubella and congenital rubella syndrome cases (CRS) by year and country following endemic interruption. </a:t>
            </a:r>
            <a:b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  <a:t>The Americas, 2010-2019*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531554" y="6148318"/>
            <a:ext cx="7793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Source:  ISIS, MESS and country reports to FPL-IM/PAHO.</a:t>
            </a:r>
          </a:p>
          <a:p>
            <a:r>
              <a:rPr lang="en-GB" sz="1200" dirty="0"/>
              <a:t>* Data as of 25 June 2020; 2019 USA rubella cases is provisional.</a:t>
            </a:r>
          </a:p>
        </p:txBody>
      </p:sp>
      <p:pic>
        <p:nvPicPr>
          <p:cNvPr id="9" name="Picture 2" descr="C:\Users\PAHO\AppData\Local\Microsoft\Windows\Temporary Internet Files\Content.IE5\MUCFZXRP\PngMedium-Baby-boy-lying-11925[1]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25" y="3101472"/>
            <a:ext cx="360000" cy="2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AHO\AppData\Local\Microsoft\Windows\Temporary Internet Files\Content.IE5\MUCFZXRP\PngMedium-Baby-boy-lying-11925[1].gi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524" y="4293307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8" y="1726822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689" y="2749550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92" y="2931112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78" y="4014541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333" y="4123173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760254" y="1595749"/>
            <a:ext cx="1558781" cy="30777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N=88 rubella cases</a:t>
            </a:r>
            <a:endParaRPr lang="es-ES" sz="1400" dirty="0"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2" name="Picture 8">
            <a:extLst>
              <a:ext uri="{FF2B5EF4-FFF2-40B4-BE49-F238E27FC236}">
                <a16:creationId xmlns:a16="http://schemas.microsoft.com/office/drawing/2014/main" id="{3BF77765-F405-4AA9-AF60-36E07D80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3308391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564FBB95-F04F-4442-A1CA-5C0FF27D7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3043824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 descr="C:\Users\PAHO\AppData\Local\Microsoft\Windows\Temporary Internet Files\Content.IE5\MUCFZXRP\PngMedium-Baby-boy-lying-11925[1].gif">
            <a:extLst>
              <a:ext uri="{FF2B5EF4-FFF2-40B4-BE49-F238E27FC236}">
                <a16:creationId xmlns:a16="http://schemas.microsoft.com/office/drawing/2014/main" id="{02FE45FE-9E4E-4BE2-BCDE-5872EA248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10" y="4516186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>
            <a:extLst>
              <a:ext uri="{FF2B5EF4-FFF2-40B4-BE49-F238E27FC236}">
                <a16:creationId xmlns:a16="http://schemas.microsoft.com/office/drawing/2014/main" id="{B3843943-CF83-4C08-8299-0FD51FA54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064" y="4237420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>
            <a:extLst>
              <a:ext uri="{FF2B5EF4-FFF2-40B4-BE49-F238E27FC236}">
                <a16:creationId xmlns:a16="http://schemas.microsoft.com/office/drawing/2014/main" id="{F7F154A1-383D-49E8-A061-56C26F69A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771" y="2749550"/>
            <a:ext cx="36036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>
            <a:extLst>
              <a:ext uri="{FF2B5EF4-FFF2-40B4-BE49-F238E27FC236}">
                <a16:creationId xmlns:a16="http://schemas.microsoft.com/office/drawing/2014/main" id="{A844B2DA-8D15-4A70-92FE-544206E25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09" y="2506361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>
            <a:extLst>
              <a:ext uri="{FF2B5EF4-FFF2-40B4-BE49-F238E27FC236}">
                <a16:creationId xmlns:a16="http://schemas.microsoft.com/office/drawing/2014/main" id="{39B07F05-4B61-4813-8A5C-B36F4E1E2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09" y="2244751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5D4F69F-A9F8-4323-8FD2-A1503B2A0D9F}"/>
              </a:ext>
            </a:extLst>
          </p:cNvPr>
          <p:cNvSpPr txBox="1"/>
          <p:nvPr/>
        </p:nvSpPr>
        <p:spPr>
          <a:xfrm>
            <a:off x="6759106" y="1258093"/>
            <a:ext cx="1558781" cy="30777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N=16 CRS cases</a:t>
            </a:r>
            <a:endParaRPr lang="es-ES" sz="1400" dirty="0"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4">
            <a:extLst>
              <a:ext uri="{FF2B5EF4-FFF2-40B4-BE49-F238E27FC236}">
                <a16:creationId xmlns:a16="http://schemas.microsoft.com/office/drawing/2014/main" id="{249D88C4-A962-46ED-A7FD-C4775B204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421" y="1452504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>
            <a:extLst>
              <a:ext uri="{FF2B5EF4-FFF2-40B4-BE49-F238E27FC236}">
                <a16:creationId xmlns:a16="http://schemas.microsoft.com/office/drawing/2014/main" id="{082A93DD-B097-40E1-A146-A9DA7C6D8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421" y="2001140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18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eme StandardSize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StandardSizeSlide" id="{108A0E59-F48C-4267-A6BF-B4C36CF9E143}" vid="{DA0CAF61-4526-413C-8C5B-C09636B9EA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417</TotalTime>
  <Words>63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Light</vt:lpstr>
      <vt:lpstr>Theme StandardSizeSlide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18</cp:revision>
  <dcterms:created xsi:type="dcterms:W3CDTF">2018-07-19T16:23:03Z</dcterms:created>
  <dcterms:modified xsi:type="dcterms:W3CDTF">2020-06-29T13:06:51Z</dcterms:modified>
</cp:coreProperties>
</file>