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D46C"/>
    <a:srgbClr val="FFC000"/>
    <a:srgbClr val="FFC885"/>
    <a:srgbClr val="FF970D"/>
    <a:srgbClr val="FF9900"/>
    <a:srgbClr val="99CCFF"/>
    <a:srgbClr val="DEAE36"/>
    <a:srgbClr val="DFED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760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3338558374647606E-2"/>
          <c:y val="2.7400959645669291E-2"/>
          <c:w val="0.90403591912122094"/>
          <c:h val="0.7997299458661416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Argentina</c:v>
                </c:pt>
              </c:strCache>
            </c:strRef>
          </c:tx>
          <c:invertIfNegative val="0"/>
          <c:cat>
            <c:strRef>
              <c:f>Sheet1!$B$1:$K$1</c:f>
              <c:strCache>
                <c:ptCount val="10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</c:strCache>
            </c:strRef>
          </c:cat>
          <c:val>
            <c:numRef>
              <c:f>Sheet1!$B$2:$K$2</c:f>
              <c:numCache>
                <c:formatCode>General</c:formatCode>
                <c:ptCount val="10"/>
                <c:pt idx="0">
                  <c:v>0</c:v>
                </c:pt>
                <c:pt idx="1">
                  <c:v>1</c:v>
                </c:pt>
                <c:pt idx="2">
                  <c:v>1</c:v>
                </c:pt>
                <c:pt idx="3">
                  <c:v>0</c:v>
                </c:pt>
                <c:pt idx="4">
                  <c:v>2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372-4113-ADD3-637B686C9456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Brasil</c:v>
                </c:pt>
              </c:strCache>
            </c:strRef>
          </c:tx>
          <c:invertIfNegative val="0"/>
          <c:cat>
            <c:strRef>
              <c:f>Sheet1!$B$1:$K$1</c:f>
              <c:strCache>
                <c:ptCount val="10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</c:strCache>
            </c:strRef>
          </c:cat>
          <c:val>
            <c:numRef>
              <c:f>Sheet1!$B$3:$K$3</c:f>
              <c:numCache>
                <c:formatCode>General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372-4113-ADD3-637B686C9456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Canadá</c:v>
                </c:pt>
              </c:strCache>
            </c:strRef>
          </c:tx>
          <c:invertIfNegative val="0"/>
          <c:cat>
            <c:strRef>
              <c:f>Sheet1!$B$1:$K$1</c:f>
              <c:strCache>
                <c:ptCount val="10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</c:strCache>
            </c:strRef>
          </c:cat>
          <c:val>
            <c:numRef>
              <c:f>Sheet1!$B$4:$K$4</c:f>
              <c:numCache>
                <c:formatCode>General</c:formatCode>
                <c:ptCount val="10"/>
                <c:pt idx="0">
                  <c:v>12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1</c:v>
                </c:pt>
                <c:pt idx="5">
                  <c:v>0</c:v>
                </c:pt>
                <c:pt idx="6">
                  <c:v>1</c:v>
                </c:pt>
                <c:pt idx="7">
                  <c:v>0</c:v>
                </c:pt>
                <c:pt idx="8">
                  <c:v>0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372-4113-ADD3-637B686C9456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Chile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cat>
            <c:strRef>
              <c:f>Sheet1!$B$1:$K$1</c:f>
              <c:strCache>
                <c:ptCount val="10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</c:strCache>
            </c:strRef>
          </c:cat>
          <c:val>
            <c:numRef>
              <c:f>Sheet1!$B$5:$K$5</c:f>
              <c:numCache>
                <c:formatCode>General</c:formatCode>
                <c:ptCount val="10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372-4113-ADD3-637B686C9456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Colombia</c:v>
                </c:pt>
              </c:strCache>
            </c:strRef>
          </c:tx>
          <c:invertIfNegative val="0"/>
          <c:cat>
            <c:strRef>
              <c:f>Sheet1!$B$1:$K$1</c:f>
              <c:strCache>
                <c:ptCount val="10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</c:strCache>
            </c:strRef>
          </c:cat>
          <c:val>
            <c:numRef>
              <c:f>Sheet1!$B$6:$K$6</c:f>
              <c:numCache>
                <c:formatCode>General</c:formatCode>
                <c:ptCount val="10"/>
                <c:pt idx="0">
                  <c:v>0</c:v>
                </c:pt>
                <c:pt idx="1">
                  <c:v>1</c:v>
                </c:pt>
                <c:pt idx="2">
                  <c:v>1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372-4113-ADD3-637B686C9456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Guayana Francesa</c:v>
                </c:pt>
              </c:strCache>
            </c:strRef>
          </c:tx>
          <c:invertIfNegative val="0"/>
          <c:cat>
            <c:strRef>
              <c:f>Sheet1!$B$1:$K$1</c:f>
              <c:strCache>
                <c:ptCount val="10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</c:strCache>
            </c:strRef>
          </c:cat>
          <c:val>
            <c:numRef>
              <c:f>Sheet1!$B$7:$K$7</c:f>
              <c:numCache>
                <c:formatCode>General</c:formatCode>
                <c:ptCount val="10"/>
                <c:pt idx="0">
                  <c:v>1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372-4113-ADD3-637B686C9456}"/>
            </c:ext>
          </c:extLst>
        </c:ser>
        <c:ser>
          <c:idx val="6"/>
          <c:order val="6"/>
          <c:tx>
            <c:strRef>
              <c:f>Sheet1!$A$8</c:f>
              <c:strCache>
                <c:ptCount val="1"/>
                <c:pt idx="0">
                  <c:v>México</c:v>
                </c:pt>
              </c:strCache>
            </c:strRef>
          </c:tx>
          <c:invertIfNegative val="0"/>
          <c:cat>
            <c:strRef>
              <c:f>Sheet1!$B$1:$K$1</c:f>
              <c:strCache>
                <c:ptCount val="10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</c:strCache>
            </c:strRef>
          </c:cat>
          <c:val>
            <c:numRef>
              <c:f>Sheet1!$B$8:$K$8</c:f>
              <c:numCache>
                <c:formatCode>General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2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1</c:v>
                </c:pt>
                <c:pt idx="8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372-4113-ADD3-637B686C9456}"/>
            </c:ext>
          </c:extLst>
        </c:ser>
        <c:ser>
          <c:idx val="7"/>
          <c:order val="7"/>
          <c:tx>
            <c:strRef>
              <c:f>Sheet1!$A$9</c:f>
              <c:strCache>
                <c:ptCount val="1"/>
                <c:pt idx="0">
                  <c:v>EUA</c:v>
                </c:pt>
              </c:strCache>
            </c:strRef>
          </c:tx>
          <c:spPr>
            <a:solidFill>
              <a:schemeClr val="accent4"/>
            </a:solidFill>
          </c:spPr>
          <c:invertIfNegative val="0"/>
          <c:cat>
            <c:strRef>
              <c:f>Sheet1!$B$1:$K$1</c:f>
              <c:strCache>
                <c:ptCount val="10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</c:strCache>
            </c:strRef>
          </c:cat>
          <c:val>
            <c:numRef>
              <c:f>Sheet1!$B$9:$K$9</c:f>
              <c:numCache>
                <c:formatCode>General</c:formatCode>
                <c:ptCount val="10"/>
                <c:pt idx="0">
                  <c:v>5</c:v>
                </c:pt>
                <c:pt idx="1">
                  <c:v>4</c:v>
                </c:pt>
                <c:pt idx="2">
                  <c:v>9</c:v>
                </c:pt>
                <c:pt idx="3">
                  <c:v>10</c:v>
                </c:pt>
                <c:pt idx="4">
                  <c:v>6</c:v>
                </c:pt>
                <c:pt idx="5">
                  <c:v>3</c:v>
                </c:pt>
                <c:pt idx="6">
                  <c:v>1</c:v>
                </c:pt>
                <c:pt idx="7">
                  <c:v>7</c:v>
                </c:pt>
                <c:pt idx="8">
                  <c:v>2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7372-4113-ADD3-637B686C94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1"/>
        <c:overlap val="100"/>
        <c:axId val="158375936"/>
        <c:axId val="83193216"/>
      </c:barChart>
      <c:catAx>
        <c:axId val="1583759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83193216"/>
        <c:crosses val="autoZero"/>
        <c:auto val="1"/>
        <c:lblAlgn val="ctr"/>
        <c:lblOffset val="100"/>
        <c:noMultiLvlLbl val="0"/>
      </c:catAx>
      <c:valAx>
        <c:axId val="831932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58375936"/>
        <c:crosses val="autoZero"/>
        <c:crossBetween val="between"/>
      </c:valAx>
    </c:plotArea>
    <c:legend>
      <c:legendPos val="b"/>
      <c:overlay val="0"/>
      <c:spPr>
        <a:ln w="6350">
          <a:solidFill>
            <a:schemeClr val="tx1">
              <a:lumMod val="50000"/>
              <a:lumOff val="50000"/>
            </a:schemeClr>
          </a:solidFill>
        </a:ln>
      </c:spPr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3F977-D991-4D17-9CCD-3E54CF1F9844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9C59-51C6-419D-87FB-58D085A903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89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3F977-D991-4D17-9CCD-3E54CF1F9844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9C59-51C6-419D-87FB-58D085A903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796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3F977-D991-4D17-9CCD-3E54CF1F9844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9C59-51C6-419D-87FB-58D085A903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515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3F977-D991-4D17-9CCD-3E54CF1F9844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9C59-51C6-419D-87FB-58D085A903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757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3F977-D991-4D17-9CCD-3E54CF1F9844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9C59-51C6-419D-87FB-58D085A903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15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3F977-D991-4D17-9CCD-3E54CF1F9844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9C59-51C6-419D-87FB-58D085A903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590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3F977-D991-4D17-9CCD-3E54CF1F9844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9C59-51C6-419D-87FB-58D085A903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597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3F977-D991-4D17-9CCD-3E54CF1F9844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9C59-51C6-419D-87FB-58D085A903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419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3F977-D991-4D17-9CCD-3E54CF1F9844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9C59-51C6-419D-87FB-58D085A903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574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3F977-D991-4D17-9CCD-3E54CF1F9844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9C59-51C6-419D-87FB-58D085A903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604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3F977-D991-4D17-9CCD-3E54CF1F9844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9C59-51C6-419D-87FB-58D085A903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300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03F977-D991-4D17-9CCD-3E54CF1F9844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C79C59-51C6-419D-87FB-58D085A903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748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274664"/>
              </p:ext>
            </p:extLst>
          </p:nvPr>
        </p:nvGraphicFramePr>
        <p:xfrm>
          <a:off x="457200" y="1130393"/>
          <a:ext cx="82296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61858" y="152401"/>
            <a:ext cx="84868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29178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s-ES" sz="2000" b="1" kern="0" dirty="0">
                <a:solidFill>
                  <a:schemeClr val="tx2"/>
                </a:solidFill>
                <a:cs typeface="Arial" panose="020B0604020202020204" pitchFamily="34" charset="0"/>
              </a:rPr>
              <a:t>Distribución de casos confirmados de rubéola y SRC después</a:t>
            </a:r>
            <a:br>
              <a:rPr lang="es-ES" sz="2000" b="1" kern="0" dirty="0">
                <a:solidFill>
                  <a:schemeClr val="tx2"/>
                </a:solidFill>
                <a:cs typeface="Arial" panose="020B0604020202020204" pitchFamily="34" charset="0"/>
              </a:rPr>
            </a:br>
            <a:r>
              <a:rPr lang="es-ES" sz="2000" b="1" kern="0" dirty="0">
                <a:solidFill>
                  <a:schemeClr val="tx2"/>
                </a:solidFill>
                <a:cs typeface="Arial" panose="020B0604020202020204" pitchFamily="34" charset="0"/>
              </a:rPr>
              <a:t>de la interrupción de la transmisión endémica</a:t>
            </a:r>
            <a:br>
              <a:rPr lang="es-ES" sz="2000" b="1" kern="0" dirty="0">
                <a:solidFill>
                  <a:schemeClr val="tx2"/>
                </a:solidFill>
                <a:cs typeface="Arial" panose="020B0604020202020204" pitchFamily="34" charset="0"/>
              </a:rPr>
            </a:br>
            <a:r>
              <a:rPr lang="es-ES" sz="2000" b="1" kern="0" dirty="0">
                <a:solidFill>
                  <a:schemeClr val="tx2"/>
                </a:solidFill>
                <a:cs typeface="Arial" panose="020B0604020202020204" pitchFamily="34" charset="0"/>
              </a:rPr>
              <a:t>Las Américas, 2010-2019*</a:t>
            </a:r>
            <a:endParaRPr lang="en-US" sz="2000" b="1" kern="0" dirty="0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rot="10800000" flipH="1" flipV="1">
            <a:off x="457200" y="6147310"/>
            <a:ext cx="83848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419" sz="1200" dirty="0"/>
              <a:t>Fuente:  ISIS, MESS y informe de los países a FPL-IM/OPS.</a:t>
            </a:r>
          </a:p>
          <a:p>
            <a:r>
              <a:rPr lang="es-419" sz="1200" dirty="0"/>
              <a:t>*Datos al 25 de junio del 2020; Número de casos de rubéola de EUA son provisionales en 2019.</a:t>
            </a:r>
          </a:p>
        </p:txBody>
      </p:sp>
      <p:pic>
        <p:nvPicPr>
          <p:cNvPr id="9" name="Picture 2" descr="C:\Users\PAHO\AppData\Local\Microsoft\Windows\Temporary Internet Files\Content.IE5\MUCFZXRP\PngMedium-Baby-boy-lying-11925[1].gif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1625" y="3088865"/>
            <a:ext cx="360000" cy="22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Users\PAHO\AppData\Local\Microsoft\Windows\Temporary Internet Files\Content.IE5\MUCFZXRP\PngMedium-Baby-boy-lying-11925[1].gif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rgbClr val="FF970D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5524" y="4280700"/>
            <a:ext cx="322012" cy="225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5">
            <a:duotone>
              <a:prstClr val="black"/>
              <a:srgbClr val="FF970D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8046" y="1959506"/>
            <a:ext cx="360363" cy="22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duotone>
              <a:prstClr val="black"/>
              <a:srgbClr val="FF970D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3284" y="1716317"/>
            <a:ext cx="365125" cy="22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7">
            <a:duotone>
              <a:prstClr val="black"/>
              <a:srgbClr val="FF970D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3284" y="1454707"/>
            <a:ext cx="365125" cy="22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6"/>
          <p:cNvPicPr>
            <a:picLocks noChangeAspect="1" noChangeArrowheads="1"/>
          </p:cNvPicPr>
          <p:nvPr/>
        </p:nvPicPr>
        <p:blipFill>
          <a:blip r:embed="rId7">
            <a:duotone>
              <a:prstClr val="black"/>
              <a:srgbClr val="FF970D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9689" y="2736943"/>
            <a:ext cx="365125" cy="22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7"/>
          <p:cNvPicPr>
            <a:picLocks noChangeAspect="1" noChangeArrowheads="1"/>
          </p:cNvPicPr>
          <p:nvPr/>
        </p:nvPicPr>
        <p:blipFill>
          <a:blip r:embed="rId8">
            <a:duotone>
              <a:prstClr val="black"/>
              <a:srgbClr val="FF970D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7892" y="2918505"/>
            <a:ext cx="365125" cy="22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Picture 8"/>
          <p:cNvPicPr>
            <a:picLocks noChangeAspect="1" noChangeArrowheads="1"/>
          </p:cNvPicPr>
          <p:nvPr/>
        </p:nvPicPr>
        <p:blipFill>
          <a:blip r:embed="rId9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8878" y="4001934"/>
            <a:ext cx="323850" cy="2228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" name="Picture 8"/>
          <p:cNvPicPr>
            <a:picLocks noChangeAspect="1" noChangeArrowheads="1"/>
          </p:cNvPicPr>
          <p:nvPr/>
        </p:nvPicPr>
        <p:blipFill>
          <a:blip r:embed="rId9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7333" y="4110566"/>
            <a:ext cx="323850" cy="22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6524281" y="1190624"/>
            <a:ext cx="1929190" cy="307777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Gotham Light" panose="02000603030000020004" pitchFamily="2" charset="0"/>
                <a:ea typeface="Open Sans" panose="020B0606030504020204" pitchFamily="34" charset="0"/>
                <a:cs typeface="Open Sans" panose="020B0606030504020204" pitchFamily="34" charset="0"/>
              </a:rPr>
              <a:t>N=16 </a:t>
            </a:r>
            <a:r>
              <a:rPr lang="en-US" sz="1400" dirty="0" err="1">
                <a:latin typeface="Gotham Light" panose="02000603030000020004" pitchFamily="2" charset="0"/>
                <a:ea typeface="Open Sans" panose="020B0606030504020204" pitchFamily="34" charset="0"/>
                <a:cs typeface="Open Sans" panose="020B0606030504020204" pitchFamily="34" charset="0"/>
              </a:rPr>
              <a:t>casos</a:t>
            </a:r>
            <a:r>
              <a:rPr lang="en-US" sz="1400" dirty="0">
                <a:latin typeface="Gotham Light" panose="02000603030000020004" pitchFamily="2" charset="0"/>
                <a:ea typeface="Open Sans" panose="020B0606030504020204" pitchFamily="34" charset="0"/>
                <a:cs typeface="Open Sans" panose="020B0606030504020204" pitchFamily="34" charset="0"/>
              </a:rPr>
              <a:t> de SRC       </a:t>
            </a:r>
            <a:endParaRPr lang="es-ES" sz="1400" dirty="0">
              <a:latin typeface="Gotham Light" panose="02000603030000020004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524281" y="1536085"/>
            <a:ext cx="1929191" cy="307777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Gotham Light" panose="02000603030000020004" pitchFamily="2" charset="0"/>
                <a:ea typeface="Open Sans" panose="020B0606030504020204" pitchFamily="34" charset="0"/>
                <a:cs typeface="Open Sans" panose="020B0606030504020204" pitchFamily="34" charset="0"/>
              </a:rPr>
              <a:t>N= 88 </a:t>
            </a:r>
            <a:r>
              <a:rPr lang="en-US" sz="1400" dirty="0" err="1">
                <a:latin typeface="Gotham Light" panose="02000603030000020004" pitchFamily="2" charset="0"/>
                <a:ea typeface="Open Sans" panose="020B0606030504020204" pitchFamily="34" charset="0"/>
                <a:cs typeface="Open Sans" panose="020B0606030504020204" pitchFamily="34" charset="0"/>
              </a:rPr>
              <a:t>casos</a:t>
            </a:r>
            <a:r>
              <a:rPr lang="en-US" sz="1400" dirty="0">
                <a:latin typeface="Gotham Light" panose="02000603030000020004" pitchFamily="2" charset="0"/>
                <a:ea typeface="Open Sans" panose="020B0606030504020204" pitchFamily="34" charset="0"/>
                <a:cs typeface="Open Sans" panose="020B0606030504020204" pitchFamily="34" charset="0"/>
              </a:rPr>
              <a:t> de rubeola            </a:t>
            </a:r>
            <a:endParaRPr lang="es-ES" sz="1400" dirty="0">
              <a:latin typeface="Gotham Light" panose="02000603030000020004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22" name="Picture 8">
            <a:extLst>
              <a:ext uri="{FF2B5EF4-FFF2-40B4-BE49-F238E27FC236}">
                <a16:creationId xmlns:a16="http://schemas.microsoft.com/office/drawing/2014/main" id="{3BF77765-F405-4AA9-AF60-36E07D80D5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duotone>
              <a:prstClr val="black"/>
              <a:srgbClr val="FF970D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9284" y="3295784"/>
            <a:ext cx="323850" cy="22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3" name="Picture 8">
            <a:extLst>
              <a:ext uri="{FF2B5EF4-FFF2-40B4-BE49-F238E27FC236}">
                <a16:creationId xmlns:a16="http://schemas.microsoft.com/office/drawing/2014/main" id="{564FBB95-F04F-4442-A1CA-5C0FF27D78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duotone>
              <a:prstClr val="black"/>
              <a:srgbClr val="FF970D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9284" y="3009601"/>
            <a:ext cx="323850" cy="22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" name="Picture 8">
            <a:extLst>
              <a:ext uri="{FF2B5EF4-FFF2-40B4-BE49-F238E27FC236}">
                <a16:creationId xmlns:a16="http://schemas.microsoft.com/office/drawing/2014/main" id="{CBF2A20D-48BA-447D-B9C0-71A0C785C0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duotone>
              <a:prstClr val="black"/>
              <a:srgbClr val="FF970D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6090" y="2151058"/>
            <a:ext cx="323850" cy="22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" name="Picture 8">
            <a:extLst>
              <a:ext uri="{FF2B5EF4-FFF2-40B4-BE49-F238E27FC236}">
                <a16:creationId xmlns:a16="http://schemas.microsoft.com/office/drawing/2014/main" id="{90F07BC2-ABCD-44CA-AFCE-93D7E68549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duotone>
              <a:prstClr val="black"/>
              <a:srgbClr val="FF970D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6090" y="2723420"/>
            <a:ext cx="323850" cy="22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" name="Picture 8">
            <a:extLst>
              <a:ext uri="{FF2B5EF4-FFF2-40B4-BE49-F238E27FC236}">
                <a16:creationId xmlns:a16="http://schemas.microsoft.com/office/drawing/2014/main" id="{670AE8D2-7B7A-49DD-9190-6761C48653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duotone>
              <a:prstClr val="black"/>
              <a:srgbClr val="FF970D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6090" y="2437239"/>
            <a:ext cx="323850" cy="22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" name="Picture 2" descr="C:\Users\PAHO\AppData\Local\Microsoft\Windows\Temporary Internet Files\Content.IE5\MUCFZXRP\PngMedium-Baby-boy-lying-11925[1].gif">
            <a:extLst>
              <a:ext uri="{FF2B5EF4-FFF2-40B4-BE49-F238E27FC236}">
                <a16:creationId xmlns:a16="http://schemas.microsoft.com/office/drawing/2014/main" id="{8DCCDBA9-63D4-4705-982F-A4A24CBD68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rgbClr val="FF970D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0710" y="4503579"/>
            <a:ext cx="322012" cy="225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8">
            <a:extLst>
              <a:ext uri="{FF2B5EF4-FFF2-40B4-BE49-F238E27FC236}">
                <a16:creationId xmlns:a16="http://schemas.microsoft.com/office/drawing/2014/main" id="{C42C8DBE-C54B-4153-97F8-9F000FF2C8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duotone>
              <a:prstClr val="black"/>
              <a:srgbClr val="FF970D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4064" y="4224813"/>
            <a:ext cx="323850" cy="2228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43955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Theme StandardSizeSlid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 StandardSizeSlide" id="{108A0E59-F48C-4267-A6BF-B4C36CF9E143}" vid="{DA0CAF61-4526-413C-8C5B-C09636B9EAB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417</TotalTime>
  <Words>71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Gotham Light</vt:lpstr>
      <vt:lpstr>Theme StandardSizeSlide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Pacis, Ms. Carmelita Lucia (WDC)</dc:creator>
  <cp:lastModifiedBy>Pacis, Ms. Carmelita Lucia (WDC)</cp:lastModifiedBy>
  <cp:revision>18</cp:revision>
  <dcterms:created xsi:type="dcterms:W3CDTF">2018-07-19T16:23:03Z</dcterms:created>
  <dcterms:modified xsi:type="dcterms:W3CDTF">2020-06-29T13:06:35Z</dcterms:modified>
</cp:coreProperties>
</file>