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vopam\Documents\COVID19%20Cases_EW_Country_cpt2_EW%2029%202020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vopam\Documents\COVID19%20Cases_EW_Country_cpt2_EW%2029%202020%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92921407499392"/>
          <c:y val="0.11924585218702866"/>
          <c:w val="0.7952426222036072"/>
          <c:h val="0.78098526145770242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'graph SOUTH'!$G$1</c:f>
              <c:strCache>
                <c:ptCount val="1"/>
                <c:pt idx="0">
                  <c:v>Casos sospechosos de SR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8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tint val="58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tint val="58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FA9-407B-B503-1F13EB4DA99C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FA9-407B-B503-1F13EB4DA99C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FA9-407B-B503-1F13EB4DA99C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FA9-407B-B503-1F13EB4DA99C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FA9-407B-B503-1F13EB4DA99C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FA9-407B-B503-1F13EB4DA99C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FA9-407B-B503-1F13EB4DA99C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FA9-407B-B503-1F13EB4DA99C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FA9-407B-B503-1F13EB4DA99C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FA9-407B-B503-1F13EB4DA99C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FA9-407B-B503-1F13EB4DA99C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FA9-407B-B503-1F13EB4DA99C}"/>
              </c:ext>
            </c:extLst>
          </c:dPt>
          <c:val>
            <c:numRef>
              <c:f>'graph SOUTH'!$G$3:$G$26</c:f>
              <c:numCache>
                <c:formatCode>General</c:formatCode>
                <c:ptCount val="24"/>
                <c:pt idx="0">
                  <c:v>77</c:v>
                </c:pt>
                <c:pt idx="1">
                  <c:v>108</c:v>
                </c:pt>
                <c:pt idx="2">
                  <c:v>112</c:v>
                </c:pt>
                <c:pt idx="3">
                  <c:v>72</c:v>
                </c:pt>
                <c:pt idx="4">
                  <c:v>64</c:v>
                </c:pt>
                <c:pt idx="5">
                  <c:v>59</c:v>
                </c:pt>
                <c:pt idx="6">
                  <c:v>53</c:v>
                </c:pt>
                <c:pt idx="7">
                  <c:v>53</c:v>
                </c:pt>
                <c:pt idx="8">
                  <c:v>42</c:v>
                </c:pt>
                <c:pt idx="9">
                  <c:v>41</c:v>
                </c:pt>
                <c:pt idx="10">
                  <c:v>18</c:v>
                </c:pt>
                <c:pt idx="11">
                  <c:v>8</c:v>
                </c:pt>
                <c:pt idx="12">
                  <c:v>4</c:v>
                </c:pt>
                <c:pt idx="13">
                  <c:v>4</c:v>
                </c:pt>
                <c:pt idx="14">
                  <c:v>2</c:v>
                </c:pt>
                <c:pt idx="15">
                  <c:v>7</c:v>
                </c:pt>
                <c:pt idx="16">
                  <c:v>3</c:v>
                </c:pt>
                <c:pt idx="17">
                  <c:v>11</c:v>
                </c:pt>
                <c:pt idx="18">
                  <c:v>9</c:v>
                </c:pt>
                <c:pt idx="19">
                  <c:v>9</c:v>
                </c:pt>
                <c:pt idx="20">
                  <c:v>9</c:v>
                </c:pt>
                <c:pt idx="21">
                  <c:v>5</c:v>
                </c:pt>
                <c:pt idx="22">
                  <c:v>4</c:v>
                </c:pt>
                <c:pt idx="2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DFA9-407B-B503-1F13EB4DA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2103468032"/>
        <c:axId val="543601824"/>
      </c:barChart>
      <c:lineChart>
        <c:grouping val="standard"/>
        <c:varyColors val="0"/>
        <c:ser>
          <c:idx val="0"/>
          <c:order val="0"/>
          <c:tx>
            <c:strRef>
              <c:f>'graph SOUTH'!$D$1</c:f>
              <c:strCache>
                <c:ptCount val="1"/>
                <c:pt idx="0">
                  <c:v>Casos COVID-19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'graph SOUTH'!$D$3:$D$26</c:f>
              <c:numCache>
                <c:formatCode>General</c:formatCode>
                <c:ptCount val="24"/>
                <c:pt idx="9" formatCode="_(* #,##0_);_(* \(#,##0\);_(* &quot;-&quot;??_);_(@_)">
                  <c:v>28</c:v>
                </c:pt>
                <c:pt idx="10" formatCode="_(* #,##0_);_(* \(#,##0\);_(* &quot;-&quot;??_);_(@_)">
                  <c:v>149</c:v>
                </c:pt>
                <c:pt idx="11" formatCode="_(* #,##0_);_(* \(#,##0\);_(* &quot;-&quot;??_);_(@_)">
                  <c:v>1602</c:v>
                </c:pt>
                <c:pt idx="12" formatCode="_(* #,##0_);_(* \(#,##0\);_(* &quot;-&quot;??_);_(@_)">
                  <c:v>3543</c:v>
                </c:pt>
                <c:pt idx="13" formatCode="_(* #,##0_);_(* \(#,##0\);_(* &quot;-&quot;??_);_(@_)">
                  <c:v>7434</c:v>
                </c:pt>
                <c:pt idx="14" formatCode="_(* #,##0_);_(* \(#,##0\);_(* &quot;-&quot;??_);_(@_)">
                  <c:v>13158</c:v>
                </c:pt>
                <c:pt idx="15" formatCode="_(* #,##0_);_(* \(#,##0\);_(* &quot;-&quot;??_);_(@_)">
                  <c:v>14654</c:v>
                </c:pt>
                <c:pt idx="16" formatCode="_(* #,##0_);_(* \(#,##0\);_(* &quot;-&quot;??_);_(@_)">
                  <c:v>28784</c:v>
                </c:pt>
                <c:pt idx="17" formatCode="_(* #,##0_);_(* \(#,##0\);_(* &quot;-&quot;??_);_(@_)">
                  <c:v>32733</c:v>
                </c:pt>
                <c:pt idx="18" formatCode="_(* #,##0_);_(* \(#,##0\);_(* &quot;-&quot;??_);_(@_)">
                  <c:v>41142</c:v>
                </c:pt>
                <c:pt idx="19" formatCode="_(* #,##0_);_(* \(#,##0\);_(* &quot;-&quot;??_);_(@_)">
                  <c:v>47074</c:v>
                </c:pt>
                <c:pt idx="20" formatCode="_(* #,##0_);_(* \(#,##0\);_(* &quot;-&quot;??_);_(@_)">
                  <c:v>66645</c:v>
                </c:pt>
                <c:pt idx="21" formatCode="_(* #,##0_);_(* \(#,##0\);_(* &quot;-&quot;??_);_(@_)">
                  <c:v>84381</c:v>
                </c:pt>
                <c:pt idx="22" formatCode="_(* #,##0_);_(* \(#,##0\);_(* &quot;-&quot;??_);_(@_)">
                  <c:v>96640</c:v>
                </c:pt>
                <c:pt idx="23" formatCode="_(* #,##0_);_(* \(#,##0\);_(* &quot;-&quot;??_);_(@_)">
                  <c:v>99681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DFA9-407B-B503-1F13EB4DA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1394944"/>
        <c:axId val="2108562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'graph SOUTH'!$E$2</c15:sqref>
                        </c15:formulaRef>
                      </c:ext>
                    </c:extLst>
                    <c:strCache>
                      <c:ptCount val="1"/>
                      <c:pt idx="0">
                        <c:v>AND-MR</c:v>
                      </c:pt>
                    </c:strCache>
                  </c:strRef>
                </c:tx>
                <c:spPr>
                  <a:ln w="31750" cap="rnd">
                    <a:solidFill>
                      <a:schemeClr val="accent2">
                        <a:shade val="86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6"/>
                  <c:spPr>
                    <a:gradFill rotWithShape="1">
                      <a:gsLst>
                        <a:gs pos="0">
                          <a:schemeClr val="accent2">
                            <a:shade val="86000"/>
                            <a:satMod val="103000"/>
                            <a:lumMod val="102000"/>
                            <a:tint val="94000"/>
                          </a:schemeClr>
                        </a:gs>
                        <a:gs pos="50000">
                          <a:schemeClr val="accent2">
                            <a:shade val="86000"/>
                            <a:satMod val="110000"/>
                            <a:lumMod val="100000"/>
                            <a:shade val="100000"/>
                          </a:schemeClr>
                        </a:gs>
                        <a:gs pos="100000">
                          <a:schemeClr val="accent2">
                            <a:shade val="86000"/>
                            <a:lumMod val="99000"/>
                            <a:satMod val="120000"/>
                            <a:shade val="78000"/>
                          </a:schemeClr>
                        </a:gs>
                      </a:gsLst>
                      <a:lin ang="5400000" scaled="0"/>
                    </a:gradFill>
                    <a:ln w="12700">
                      <a:solidFill>
                        <a:schemeClr val="lt2"/>
                      </a:solidFill>
                      <a:round/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'graph SOUTH'!$E$3:$E$26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0">
                        <c:v>12</c:v>
                      </c:pt>
                      <c:pt idx="1">
                        <c:v>13</c:v>
                      </c:pt>
                      <c:pt idx="2">
                        <c:v>9</c:v>
                      </c:pt>
                      <c:pt idx="3">
                        <c:v>8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8</c:v>
                      </c:pt>
                      <c:pt idx="7">
                        <c:v>10</c:v>
                      </c:pt>
                      <c:pt idx="8">
                        <c:v>11</c:v>
                      </c:pt>
                      <c:pt idx="9">
                        <c:v>9</c:v>
                      </c:pt>
                      <c:pt idx="10">
                        <c:v>2</c:v>
                      </c:pt>
                      <c:pt idx="11">
                        <c:v>1</c:v>
                      </c:pt>
                      <c:pt idx="12">
                        <c:v>2</c:v>
                      </c:pt>
                      <c:pt idx="13">
                        <c:v>2</c:v>
                      </c:pt>
                      <c:pt idx="14">
                        <c:v>0</c:v>
                      </c:pt>
                      <c:pt idx="15">
                        <c:v>3</c:v>
                      </c:pt>
                      <c:pt idx="16">
                        <c:v>0</c:v>
                      </c:pt>
                      <c:pt idx="17">
                        <c:v>3</c:v>
                      </c:pt>
                      <c:pt idx="18">
                        <c:v>2</c:v>
                      </c:pt>
                      <c:pt idx="19">
                        <c:v>1</c:v>
                      </c:pt>
                      <c:pt idx="20">
                        <c:v>4</c:v>
                      </c:pt>
                      <c:pt idx="21">
                        <c:v>0</c:v>
                      </c:pt>
                      <c:pt idx="22">
                        <c:v>1</c:v>
                      </c:pt>
                      <c:pt idx="23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1A-DFA9-407B-B503-1F13EB4DA99C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 SOUTH'!$F$2</c15:sqref>
                        </c15:formulaRef>
                      </c:ext>
                    </c:extLst>
                    <c:strCache>
                      <c:ptCount val="1"/>
                      <c:pt idx="0">
                        <c:v>SOC-MR</c:v>
                      </c:pt>
                    </c:strCache>
                  </c:strRef>
                </c:tx>
                <c:spPr>
                  <a:ln w="31750" cap="rnd">
                    <a:solidFill>
                      <a:schemeClr val="accent2">
                        <a:tint val="86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6"/>
                  <c:spPr>
                    <a:gradFill rotWithShape="1">
                      <a:gsLst>
                        <a:gs pos="0">
                          <a:schemeClr val="accent2">
                            <a:tint val="86000"/>
                            <a:satMod val="103000"/>
                            <a:lumMod val="102000"/>
                            <a:tint val="94000"/>
                          </a:schemeClr>
                        </a:gs>
                        <a:gs pos="50000">
                          <a:schemeClr val="accent2">
                            <a:tint val="86000"/>
                            <a:satMod val="110000"/>
                            <a:lumMod val="100000"/>
                            <a:shade val="100000"/>
                          </a:schemeClr>
                        </a:gs>
                        <a:gs pos="100000">
                          <a:schemeClr val="accent2">
                            <a:tint val="86000"/>
                            <a:lumMod val="99000"/>
                            <a:satMod val="120000"/>
                            <a:shade val="78000"/>
                          </a:schemeClr>
                        </a:gs>
                      </a:gsLst>
                      <a:lin ang="5400000" scaled="0"/>
                    </a:gradFill>
                    <a:ln w="12700">
                      <a:solidFill>
                        <a:schemeClr val="lt2"/>
                      </a:solidFill>
                      <a:round/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 SOUTH'!$F$3:$F$26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0">
                        <c:v>65</c:v>
                      </c:pt>
                      <c:pt idx="1">
                        <c:v>95</c:v>
                      </c:pt>
                      <c:pt idx="2">
                        <c:v>103</c:v>
                      </c:pt>
                      <c:pt idx="3">
                        <c:v>64</c:v>
                      </c:pt>
                      <c:pt idx="4">
                        <c:v>59</c:v>
                      </c:pt>
                      <c:pt idx="5">
                        <c:v>53</c:v>
                      </c:pt>
                      <c:pt idx="6">
                        <c:v>45</c:v>
                      </c:pt>
                      <c:pt idx="7">
                        <c:v>43</c:v>
                      </c:pt>
                      <c:pt idx="8">
                        <c:v>31</c:v>
                      </c:pt>
                      <c:pt idx="9">
                        <c:v>32</c:v>
                      </c:pt>
                      <c:pt idx="10">
                        <c:v>16</c:v>
                      </c:pt>
                      <c:pt idx="11">
                        <c:v>7</c:v>
                      </c:pt>
                      <c:pt idx="12">
                        <c:v>2</c:v>
                      </c:pt>
                      <c:pt idx="13">
                        <c:v>2</c:v>
                      </c:pt>
                      <c:pt idx="14">
                        <c:v>2</c:v>
                      </c:pt>
                      <c:pt idx="15">
                        <c:v>4</c:v>
                      </c:pt>
                      <c:pt idx="16">
                        <c:v>3</c:v>
                      </c:pt>
                      <c:pt idx="17">
                        <c:v>8</c:v>
                      </c:pt>
                      <c:pt idx="18">
                        <c:v>7</c:v>
                      </c:pt>
                      <c:pt idx="19">
                        <c:v>8</c:v>
                      </c:pt>
                      <c:pt idx="20">
                        <c:v>5</c:v>
                      </c:pt>
                      <c:pt idx="21">
                        <c:v>5</c:v>
                      </c:pt>
                      <c:pt idx="22">
                        <c:v>3</c:v>
                      </c:pt>
                      <c:pt idx="23">
                        <c:v>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B-DFA9-407B-B503-1F13EB4DA99C}"/>
                  </c:ext>
                </c:extLst>
              </c15:ser>
            </c15:filteredLineSeries>
          </c:ext>
        </c:extLst>
      </c:lineChart>
      <c:catAx>
        <c:axId val="21034680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601824"/>
        <c:crosses val="autoZero"/>
        <c:auto val="1"/>
        <c:lblAlgn val="ctr"/>
        <c:lblOffset val="100"/>
        <c:noMultiLvlLbl val="0"/>
      </c:catAx>
      <c:valAx>
        <c:axId val="543601824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lang="es-419" sz="900" b="1" i="0" u="none" strike="noStrike" kern="1200" baseline="0" noProof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noProof="0" dirty="0"/>
                  <a:t>Casos sospechosos</a:t>
                </a:r>
                <a:r>
                  <a:rPr lang="es-419" baseline="0" noProof="0" dirty="0"/>
                  <a:t> SR</a:t>
                </a:r>
                <a:endParaRPr lang="es-419" noProof="0" dirty="0"/>
              </a:p>
            </c:rich>
          </c:tx>
          <c:layout>
            <c:manualLayout>
              <c:xMode val="edge"/>
              <c:yMode val="edge"/>
              <c:x val="2.4471639436931574E-2"/>
              <c:y val="6.822997331945078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lang="es-419" sz="900" b="1" i="0" u="none" strike="noStrike" kern="1200" baseline="0" noProof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468032"/>
        <c:crosses val="autoZero"/>
        <c:crossBetween val="between"/>
      </c:valAx>
      <c:valAx>
        <c:axId val="2108562272"/>
        <c:scaling>
          <c:orientation val="minMax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lang="es-419" sz="900" b="1" i="0" u="none" strike="noStrike" kern="1200" baseline="0" noProof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noProof="0" dirty="0"/>
                  <a:t>Casos COVID-19</a:t>
                </a:r>
              </a:p>
            </c:rich>
          </c:tx>
          <c:layout>
            <c:manualLayout>
              <c:xMode val="edge"/>
              <c:yMode val="edge"/>
              <c:x val="0.85522791819920962"/>
              <c:y val="5.562831795346848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lang="es-419" sz="900" b="1" i="0" u="none" strike="noStrike" kern="1200" baseline="0" noProof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1394944"/>
        <c:crosses val="max"/>
        <c:crossBetween val="between"/>
      </c:valAx>
      <c:catAx>
        <c:axId val="2101394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108562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972218095379585"/>
          <c:y val="0.95225964809954311"/>
          <c:w val="0.47655741314626282"/>
          <c:h val="4.64879286783366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38110060904754E-2"/>
          <c:y val="9.3810177900789118E-2"/>
          <c:w val="0.81980049907318842"/>
          <c:h val="0.8255426921338514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'graph CA'!$E$2</c:f>
              <c:strCache>
                <c:ptCount val="1"/>
                <c:pt idx="0">
                  <c:v>MR CA</c:v>
                </c:pt>
              </c:strCache>
            </c:strRef>
          </c:tx>
          <c:spPr>
            <a:solidFill>
              <a:schemeClr val="accent5">
                <a:shade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'graph CA'!$E$3:$E$26</c:f>
            </c:numRef>
          </c:val>
          <c:extLst>
            <c:ext xmlns:c16="http://schemas.microsoft.com/office/drawing/2014/chart" uri="{C3380CC4-5D6E-409C-BE32-E72D297353CC}">
              <c16:uniqueId val="{00000000-1FC8-476B-BCFA-FFEB4AB94C6C}"/>
            </c:ext>
          </c:extLst>
        </c:ser>
        <c:ser>
          <c:idx val="2"/>
          <c:order val="2"/>
          <c:tx>
            <c:strRef>
              <c:f>'graph CA'!$F$2</c:f>
              <c:strCache>
                <c:ptCount val="1"/>
                <c:pt idx="0">
                  <c:v>MR LAT</c:v>
                </c:pt>
              </c:strCache>
            </c:strRef>
          </c:tx>
          <c:spPr>
            <a:solidFill>
              <a:schemeClr val="accent5">
                <a:tint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'graph CA'!$F$3:$F$26</c:f>
            </c:numRef>
          </c:val>
          <c:extLst>
            <c:ext xmlns:c16="http://schemas.microsoft.com/office/drawing/2014/chart" uri="{C3380CC4-5D6E-409C-BE32-E72D297353CC}">
              <c16:uniqueId val="{00000001-1FC8-476B-BCFA-FFEB4AB94C6C}"/>
            </c:ext>
          </c:extLst>
        </c:ser>
        <c:ser>
          <c:idx val="3"/>
          <c:order val="3"/>
          <c:tx>
            <c:strRef>
              <c:f>'graph CA'!$G$1</c:f>
              <c:strCache>
                <c:ptCount val="1"/>
                <c:pt idx="0">
                  <c:v>Casos sospechosos SR</c:v>
                </c:pt>
              </c:strCache>
            </c:strRef>
          </c:tx>
          <c:spPr>
            <a:solidFill>
              <a:schemeClr val="accent5">
                <a:tint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'graph CA'!$G$3:$G$26</c:f>
              <c:numCache>
                <c:formatCode>General</c:formatCode>
                <c:ptCount val="24"/>
                <c:pt idx="0">
                  <c:v>51</c:v>
                </c:pt>
                <c:pt idx="1">
                  <c:v>73</c:v>
                </c:pt>
                <c:pt idx="2">
                  <c:v>71</c:v>
                </c:pt>
                <c:pt idx="3">
                  <c:v>68</c:v>
                </c:pt>
                <c:pt idx="4">
                  <c:v>74</c:v>
                </c:pt>
                <c:pt idx="5">
                  <c:v>83</c:v>
                </c:pt>
                <c:pt idx="6">
                  <c:v>81</c:v>
                </c:pt>
                <c:pt idx="7">
                  <c:v>66</c:v>
                </c:pt>
                <c:pt idx="8">
                  <c:v>43</c:v>
                </c:pt>
                <c:pt idx="9">
                  <c:v>36</c:v>
                </c:pt>
                <c:pt idx="10">
                  <c:v>57</c:v>
                </c:pt>
                <c:pt idx="11">
                  <c:v>42</c:v>
                </c:pt>
                <c:pt idx="12">
                  <c:v>35</c:v>
                </c:pt>
                <c:pt idx="13">
                  <c:v>27</c:v>
                </c:pt>
                <c:pt idx="14">
                  <c:v>27</c:v>
                </c:pt>
                <c:pt idx="15">
                  <c:v>30</c:v>
                </c:pt>
                <c:pt idx="16">
                  <c:v>15</c:v>
                </c:pt>
                <c:pt idx="17">
                  <c:v>25</c:v>
                </c:pt>
                <c:pt idx="18">
                  <c:v>12</c:v>
                </c:pt>
                <c:pt idx="19">
                  <c:v>27</c:v>
                </c:pt>
                <c:pt idx="20">
                  <c:v>26</c:v>
                </c:pt>
                <c:pt idx="21">
                  <c:v>25</c:v>
                </c:pt>
                <c:pt idx="22">
                  <c:v>28</c:v>
                </c:pt>
                <c:pt idx="2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C8-476B-BCFA-FFEB4AB94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3591856"/>
        <c:axId val="504823216"/>
      </c:barChart>
      <c:lineChart>
        <c:grouping val="standard"/>
        <c:varyColors val="0"/>
        <c:ser>
          <c:idx val="0"/>
          <c:order val="0"/>
          <c:tx>
            <c:strRef>
              <c:f>'graph CA'!$D$1</c:f>
              <c:strCache>
                <c:ptCount val="1"/>
                <c:pt idx="0">
                  <c:v>Casos COVID-19</c:v>
                </c:pt>
              </c:strCache>
            </c:strRef>
          </c:tx>
          <c:spPr>
            <a:ln w="28575" cap="rnd">
              <a:solidFill>
                <a:schemeClr val="accent5">
                  <a:shade val="58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'graph CA'!$D$3:$D$26</c:f>
              <c:numCache>
                <c:formatCode>General</c:formatCode>
                <c:ptCount val="24"/>
                <c:pt idx="9" formatCode="_(* #,##0_);_(* \(#,##0\);_(* &quot;-&quot;??_);_(@_)">
                  <c:v>3</c:v>
                </c:pt>
                <c:pt idx="10" formatCode="_(* #,##0_);_(* \(#,##0\);_(* &quot;-&quot;??_);_(@_)">
                  <c:v>63</c:v>
                </c:pt>
                <c:pt idx="11" formatCode="_(* #,##0_);_(* \(#,##0\);_(* &quot;-&quot;??_);_(@_)">
                  <c:v>313</c:v>
                </c:pt>
                <c:pt idx="12" formatCode="_(* #,##0_);_(* \(#,##0\);_(* &quot;-&quot;??_);_(@_)">
                  <c:v>1302</c:v>
                </c:pt>
                <c:pt idx="13" formatCode="_(* #,##0_);_(* \(#,##0\);_(* &quot;-&quot;??_);_(@_)">
                  <c:v>2577</c:v>
                </c:pt>
                <c:pt idx="14" formatCode="_(* #,##0_);_(* \(#,##0\);_(* &quot;-&quot;??_);_(@_)">
                  <c:v>3199</c:v>
                </c:pt>
                <c:pt idx="15" formatCode="_(* #,##0_);_(* \(#,##0\);_(* &quot;-&quot;??_);_(@_)">
                  <c:v>3660</c:v>
                </c:pt>
                <c:pt idx="16" formatCode="_(* #,##0_);_(* \(#,##0\);_(* &quot;-&quot;??_);_(@_)">
                  <c:v>3551</c:v>
                </c:pt>
                <c:pt idx="17" formatCode="_(* #,##0_);_(* \(#,##0\);_(* &quot;-&quot;??_);_(@_)">
                  <c:v>4056</c:v>
                </c:pt>
                <c:pt idx="18" formatCode="_(* #,##0_);_(* \(#,##0\);_(* &quot;-&quot;??_);_(@_)">
                  <c:v>5374</c:v>
                </c:pt>
                <c:pt idx="19" formatCode="_(* #,##0_);_(* \(#,##0\);_(* &quot;-&quot;??_);_(@_)">
                  <c:v>5710</c:v>
                </c:pt>
                <c:pt idx="20" formatCode="_(* #,##0_);_(* \(#,##0\);_(* &quot;-&quot;??_);_(@_)">
                  <c:v>6875</c:v>
                </c:pt>
                <c:pt idx="21" formatCode="_(* #,##0_);_(* \(#,##0\);_(* &quot;-&quot;??_);_(@_)">
                  <c:v>10182</c:v>
                </c:pt>
                <c:pt idx="22" formatCode="_(* #,##0_);_(* \(#,##0\);_(* &quot;-&quot;??_);_(@_)">
                  <c:v>10874</c:v>
                </c:pt>
                <c:pt idx="23" formatCode="_(* #,##0_);_(* \(#,##0\);_(* &quot;-&quot;??_);_(@_)">
                  <c:v>14229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FC8-476B-BCFA-FFEB4AB94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8112784"/>
        <c:axId val="2107072832"/>
      </c:lineChart>
      <c:catAx>
        <c:axId val="3435918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23216"/>
        <c:crosses val="autoZero"/>
        <c:auto val="1"/>
        <c:lblAlgn val="ctr"/>
        <c:lblOffset val="100"/>
        <c:noMultiLvlLbl val="0"/>
      </c:catAx>
      <c:valAx>
        <c:axId val="504823216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lang="es-419" sz="900" b="1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sz="900" b="1" noProof="0" dirty="0"/>
                  <a:t>Casos sospechosos SR</a:t>
                </a:r>
              </a:p>
            </c:rich>
          </c:tx>
          <c:layout>
            <c:manualLayout>
              <c:xMode val="edge"/>
              <c:yMode val="edge"/>
              <c:x val="2.8550663388824341E-2"/>
              <c:y val="2.853804656667116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lang="es-419" sz="900" b="1" i="0" u="none" strike="noStrike" kern="1200" baseline="0" noProof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3591856"/>
        <c:crosses val="autoZero"/>
        <c:crossBetween val="between"/>
      </c:valAx>
      <c:valAx>
        <c:axId val="2107072832"/>
        <c:scaling>
          <c:orientation val="minMax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lang="es-419" sz="900" b="1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sz="900" b="1" noProof="0" dirty="0"/>
                  <a:t>Casos COVID-19</a:t>
                </a:r>
              </a:p>
            </c:rich>
          </c:tx>
          <c:layout>
            <c:manualLayout>
              <c:xMode val="edge"/>
              <c:yMode val="edge"/>
              <c:x val="0.83541764421146958"/>
              <c:y val="2.784015079581277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lang="es-419" sz="900" b="1" i="0" u="none" strike="noStrike" kern="1200" baseline="0" noProof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8112784"/>
        <c:crosses val="max"/>
        <c:crossBetween val="between"/>
      </c:valAx>
      <c:catAx>
        <c:axId val="1848112784"/>
        <c:scaling>
          <c:orientation val="minMax"/>
        </c:scaling>
        <c:delete val="1"/>
        <c:axPos val="b"/>
        <c:majorTickMark val="out"/>
        <c:minorTickMark val="none"/>
        <c:tickLblPos val="nextTo"/>
        <c:crossAx val="210707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211829817934212"/>
          <c:y val="0.95770002812742305"/>
          <c:w val="0.48005277827315812"/>
          <c:h val="4.18218540526300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820FB-0811-4A72-89E6-FEC865EA0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9006B-DF88-4EB4-AB81-8776A6F57F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C0F50-2C21-40DD-AB15-5980018AB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EBB48-3A61-46A1-94A8-751E0414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AC0DD-0F30-4537-89D0-59778436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2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966A4-B345-4E0F-86AB-06442236B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90E291-D2B8-416F-AF2D-16B1A433B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28677-67C9-490B-9257-FEFB745D0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24A6C-9A92-475D-BE50-76A87913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260A4-49D8-4550-B94D-6CD52AC2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7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666A7B-DCB9-4771-8DA7-81D77AE58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0493E-A9B7-4E07-A34F-704498C6C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BC8D6-B05F-4AB0-BD0D-34FAF9759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6B90-BB5F-44F2-B493-6C3894E2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F9040-F386-4E34-8EEC-CCE0CB5B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4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DEF5-0E28-43CB-919D-560B8D47C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E3DE-3471-4CB7-BFA4-5252DA72C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26EAC-C938-4D85-BF98-5FFA05BE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A6F1A-A66C-4965-B482-7C61A1B1D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4B2D0-81BF-4001-8DFB-D61597E8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E8137-CB0A-4D99-86A5-51BFEEEF9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19F40-7FA4-4F30-AAEF-8D24DF6CA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02A9D-5D49-40E4-A187-CA9C99EF7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15243-4547-4AFD-BD4A-D3B04D75D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C12AA-6849-4066-8CC8-3CCAC758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3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2C5AD-040C-45CB-9DBC-ED0FC27B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D06C0-3CF8-4888-9779-699DBE38C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6C582-1D65-45ED-8382-A714CDC7A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C8DE39-5162-4584-9CC9-E0A0F077D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06ACE-BFBB-4467-A0EE-A8C59C7DA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7EDBD-9FFB-4DC6-BF2D-24C75BE6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2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0BF24-A10D-43E5-BD4F-D0A0976E1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F9253-444C-4F60-947D-B6556F508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7E9F5-DC52-46C6-8A45-9E3B6C201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D95840-95AC-4B28-827E-9D6ADD40FF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CF837F-84DF-45EC-9F9A-F41A2422C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186254-81D4-43C7-90E7-354BAA90A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204A46-94BC-473F-B78C-181727F59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FAF76-26E7-4A1C-9F41-4D6C869EA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0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B65A6-C54D-4622-9735-A57884A9E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302E4-84FD-4605-A9EC-19EA84B9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C16BC-F097-4CF9-B7E7-BE3836B49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8FAE6-751A-4FE6-9166-B35F21EA1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0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CD8E8-BBC3-4063-BF5C-48C8F7130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E43F05-0D35-4213-AAF6-14CD8A3C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4B726-EA23-42F0-8570-57F3F80D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3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AAA12-18F8-4877-92B5-7A82EEF1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533D2-818E-4678-9442-73C0E4EFE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9F846-6C10-4E1A-8A79-22FC50688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9EE65-6CD2-47D4-8394-1D123A26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BE07F-A52B-4016-983A-36B1D69DA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B8EF-8EFE-4451-857A-3D3BCC6B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8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926A0-C391-4E58-AB7D-5B8070A29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C74020-B86C-44FC-AEF4-2B502CD852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46CC9-68F5-4AC3-9AC4-CDBC0D91E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AE581-8987-47D0-BFD5-1AA0C1E9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91FBB-131E-4D71-9E26-F4915056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EB4EB-6EF1-4E3D-A553-80C368C8C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2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DE092-1F3B-4C1E-A08C-95C2454AA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189EE-6478-4D3F-A639-ACE9B7461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02795-8450-40DB-8B5B-1B8F4F070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5F913-3996-4C9C-9D98-51201862C54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31106-74FC-4872-9A5C-26B65A3AE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3B10C-61A3-4474-9351-0F89ED04B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1CCB4-22A6-4E84-81D5-527D9A67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45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381728C-D3B4-40F9-A385-B28A9F8D09B8}"/>
              </a:ext>
            </a:extLst>
          </p:cNvPr>
          <p:cNvSpPr txBox="1"/>
          <p:nvPr/>
        </p:nvSpPr>
        <p:spPr>
          <a:xfrm>
            <a:off x="377014" y="6511469"/>
            <a:ext cx="10492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*Datos hasta la semana epidemiológica 24, 2020. Fuente: reportes de vigilancia enviados a OPS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CD9F268-73DC-41DF-A22A-2FD207E42A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2778152"/>
              </p:ext>
            </p:extLst>
          </p:nvPr>
        </p:nvGraphicFramePr>
        <p:xfrm>
          <a:off x="270875" y="989208"/>
          <a:ext cx="5921377" cy="5525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FD30422F-06E6-4EE9-8F00-B4847BBEE5A5}"/>
              </a:ext>
            </a:extLst>
          </p:cNvPr>
          <p:cNvSpPr txBox="1"/>
          <p:nvPr/>
        </p:nvSpPr>
        <p:spPr>
          <a:xfrm>
            <a:off x="2075942" y="989208"/>
            <a:ext cx="1650045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b="1" dirty="0"/>
              <a:t>Sudamérica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C34BBA-13B0-4BA5-8BB1-8205493DEA71}"/>
              </a:ext>
            </a:extLst>
          </p:cNvPr>
          <p:cNvSpPr txBox="1"/>
          <p:nvPr/>
        </p:nvSpPr>
        <p:spPr>
          <a:xfrm>
            <a:off x="2238829" y="2162320"/>
            <a:ext cx="1831282" cy="64633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Casos SR = 780</a:t>
            </a:r>
          </a:p>
          <a:p>
            <a:pPr>
              <a:defRPr/>
            </a:pPr>
            <a:r>
              <a:rPr lang="es-419" sz="1200" dirty="0">
                <a:solidFill>
                  <a:prstClr val="black"/>
                </a:solidFill>
              </a:rPr>
              <a:t>Casos COVID-19= 537,648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sz="1200" b="1" dirty="0">
                <a:solidFill>
                  <a:prstClr val="black"/>
                </a:solidFill>
                <a:latin typeface="Calibri" panose="020F0502020204030204"/>
              </a:rPr>
              <a:t>Reducción: 90%</a:t>
            </a:r>
            <a:endParaRPr kumimoji="0" lang="es-419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13FCAA0C-4F6C-4B25-A1DA-E49B7DE890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143166"/>
              </p:ext>
            </p:extLst>
          </p:nvPr>
        </p:nvGraphicFramePr>
        <p:xfrm>
          <a:off x="6352674" y="1118796"/>
          <a:ext cx="5664702" cy="524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B6E3AF2E-37C9-4F0B-AD3D-8EEB70BF0D24}"/>
              </a:ext>
            </a:extLst>
          </p:cNvPr>
          <p:cNvSpPr txBox="1"/>
          <p:nvPr/>
        </p:nvSpPr>
        <p:spPr>
          <a:xfrm>
            <a:off x="416343" y="-6873"/>
            <a:ext cx="115021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s-419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Notificación de casos sospechosos de sarampión, </a:t>
            </a:r>
            <a:r>
              <a:rPr kumimoji="0" lang="es-419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rub</a:t>
            </a:r>
            <a:r>
              <a:rPr lang="es-419" sz="2400" b="1" dirty="0">
                <a:solidFill>
                  <a:srgbClr val="4472C4">
                    <a:lumMod val="75000"/>
                  </a:srgb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é</a:t>
            </a:r>
            <a:r>
              <a:rPr kumimoji="0" lang="es-419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ola(SR) y </a:t>
            </a:r>
            <a:r>
              <a:rPr kumimoji="0" lang="es-419" sz="2400" b="1" i="0" u="sng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COVID-19</a:t>
            </a:r>
            <a:r>
              <a:rPr kumimoji="0" lang="es-419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cases </a:t>
            </a:r>
            <a:r>
              <a:rPr lang="es-419" sz="2400" b="1" dirty="0">
                <a:solidFill>
                  <a:srgbClr val="4472C4">
                    <a:lumMod val="75000"/>
                  </a:srgb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por semana epidemiológica y sub regiones, 2020</a:t>
            </a:r>
            <a:r>
              <a:rPr kumimoji="0" lang="es-419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*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EFE1AD-BE74-4642-9AE7-CEB72B6085BF}"/>
              </a:ext>
            </a:extLst>
          </p:cNvPr>
          <p:cNvSpPr txBox="1"/>
          <p:nvPr/>
        </p:nvSpPr>
        <p:spPr>
          <a:xfrm>
            <a:off x="8826405" y="1957210"/>
            <a:ext cx="1831282" cy="64633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Casos SR = 1,053</a:t>
            </a:r>
          </a:p>
          <a:p>
            <a:pPr>
              <a:defRPr/>
            </a:pPr>
            <a:r>
              <a:rPr lang="es-419" sz="1200" dirty="0">
                <a:solidFill>
                  <a:prstClr val="black"/>
                </a:solidFill>
              </a:rPr>
              <a:t>Casos COVID-19= 71,968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sz="1200" b="1" dirty="0">
                <a:solidFill>
                  <a:prstClr val="black"/>
                </a:solidFill>
                <a:latin typeface="Calibri" panose="020F0502020204030204"/>
              </a:rPr>
              <a:t>Reducción: 65%</a:t>
            </a:r>
            <a:endParaRPr kumimoji="0" lang="es-419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BDA1682-087C-48D9-8F94-98881E6FCF43}"/>
              </a:ext>
            </a:extLst>
          </p:cNvPr>
          <p:cNvSpPr txBox="1"/>
          <p:nvPr/>
        </p:nvSpPr>
        <p:spPr>
          <a:xfrm>
            <a:off x="8567266" y="1103186"/>
            <a:ext cx="1650045" cy="64633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b="1"/>
              <a:t>Centroamérica y Caribe Latino</a:t>
            </a:r>
            <a:endParaRPr lang="es-419" b="1" dirty="0"/>
          </a:p>
        </p:txBody>
      </p:sp>
    </p:spTree>
    <p:extLst>
      <p:ext uri="{BB962C8B-B14F-4D97-AF65-F5344CB8AC3E}">
        <p14:creationId xmlns:p14="http://schemas.microsoft.com/office/powerpoint/2010/main" val="227719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DE1E62-36EB-4B72-ACBA-FA50FD97B7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86F7F4-5510-4D3F-8E0F-C3115C1EB1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DBAB83-6418-4514-BC79-0C4018DB5B2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5</cp:revision>
  <dcterms:created xsi:type="dcterms:W3CDTF">2020-07-17T19:08:08Z</dcterms:created>
  <dcterms:modified xsi:type="dcterms:W3CDTF">2020-07-20T17:55:34Z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