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95170-0301-4C00-8D89-24A275DE3689}" v="28" dt="2020-07-23T21:38:37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OVID19%20Cases_EW_Country_cpt2_EW%2029%202020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40785727463041E-2"/>
          <c:y val="6.4914992272024727E-2"/>
          <c:w val="0.8204727144944558"/>
          <c:h val="0.8017924896395685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'graph CA'!$M$2</c:f>
              <c:strCache>
                <c:ptCount val="1"/>
                <c:pt idx="0">
                  <c:v>MR suspected cases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B5-4C71-B424-62E46D24FAA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B5-4C71-B424-62E46D24FAA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B5-4C71-B424-62E46D24FAA8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B5-4C71-B424-62E46D24FAA8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B5-4C71-B424-62E46D24FAA8}"/>
              </c:ext>
            </c:extLst>
          </c:dPt>
          <c:val>
            <c:numRef>
              <c:f>'graph CA'!$M$3:$M$30</c:f>
              <c:numCache>
                <c:formatCode>0</c:formatCode>
                <c:ptCount val="28"/>
                <c:pt idx="0">
                  <c:v>6</c:v>
                </c:pt>
                <c:pt idx="1">
                  <c:v>3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B5-4C71-B424-62E46D24F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37148688"/>
        <c:axId val="504853584"/>
      </c:barChart>
      <c:lineChart>
        <c:grouping val="standard"/>
        <c:varyColors val="0"/>
        <c:ser>
          <c:idx val="0"/>
          <c:order val="0"/>
          <c:tx>
            <c:strRef>
              <c:f>'graph CA'!$L$2</c:f>
              <c:strCache>
                <c:ptCount val="1"/>
                <c:pt idx="0">
                  <c:v>COVID 19 cases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'graph CA'!$L$3:$L$30</c:f>
              <c:numCache>
                <c:formatCode>General</c:formatCode>
                <c:ptCount val="28"/>
                <c:pt idx="9" formatCode="0">
                  <c:v>3</c:v>
                </c:pt>
                <c:pt idx="10" formatCode="0">
                  <c:v>15</c:v>
                </c:pt>
                <c:pt idx="11" formatCode="0">
                  <c:v>43</c:v>
                </c:pt>
                <c:pt idx="12" formatCode="0">
                  <c:v>153</c:v>
                </c:pt>
                <c:pt idx="13" formatCode="0">
                  <c:v>218</c:v>
                </c:pt>
                <c:pt idx="14" formatCode="0">
                  <c:v>152</c:v>
                </c:pt>
                <c:pt idx="15" formatCode="0">
                  <c:v>181</c:v>
                </c:pt>
                <c:pt idx="16" formatCode="0">
                  <c:v>177</c:v>
                </c:pt>
                <c:pt idx="17" formatCode="0">
                  <c:v>187</c:v>
                </c:pt>
                <c:pt idx="18" formatCode="0">
                  <c:v>83</c:v>
                </c:pt>
                <c:pt idx="19" formatCode="0">
                  <c:v>65</c:v>
                </c:pt>
                <c:pt idx="20" formatCode="0">
                  <c:v>86</c:v>
                </c:pt>
                <c:pt idx="21" formatCode="0">
                  <c:v>83</c:v>
                </c:pt>
                <c:pt idx="22" formatCode="0">
                  <c:v>130</c:v>
                </c:pt>
                <c:pt idx="23" formatCode="0">
                  <c:v>154</c:v>
                </c:pt>
                <c:pt idx="24" formatCode="0">
                  <c:v>189</c:v>
                </c:pt>
                <c:pt idx="25" formatCode="0">
                  <c:v>193</c:v>
                </c:pt>
                <c:pt idx="26" formatCode="0">
                  <c:v>312</c:v>
                </c:pt>
                <c:pt idx="27" formatCode="0">
                  <c:v>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FB5-4C71-B424-62E46D24F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519664"/>
        <c:axId val="2108457856"/>
      </c:lineChart>
      <c:catAx>
        <c:axId val="237148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Epidemiological</a:t>
                </a:r>
                <a:r>
                  <a:rPr lang="en-US" sz="1100" b="1" baseline="0"/>
                  <a:t> weeks </a:t>
                </a:r>
                <a:endParaRPr lang="en-US" sz="11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53584"/>
        <c:crosses val="autoZero"/>
        <c:auto val="1"/>
        <c:lblAlgn val="ctr"/>
        <c:lblOffset val="100"/>
        <c:noMultiLvlLbl val="0"/>
      </c:catAx>
      <c:valAx>
        <c:axId val="504853584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MR suspected cases</a:t>
                </a:r>
              </a:p>
            </c:rich>
          </c:tx>
          <c:layout>
            <c:manualLayout>
              <c:xMode val="edge"/>
              <c:yMode val="edge"/>
              <c:x val="8.7108874661716313E-3"/>
              <c:y val="6.06871204468838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148688"/>
        <c:crosses val="autoZero"/>
        <c:crossBetween val="between"/>
      </c:valAx>
      <c:valAx>
        <c:axId val="2108457856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0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COVID-19</a:t>
                </a:r>
                <a:r>
                  <a:rPr lang="en-US" sz="1100" b="1" baseline="0"/>
                  <a:t> cases</a:t>
                </a:r>
                <a:endParaRPr lang="en-US" sz="1100" b="1"/>
              </a:p>
            </c:rich>
          </c:tx>
          <c:layout>
            <c:manualLayout>
              <c:xMode val="edge"/>
              <c:yMode val="edge"/>
              <c:x val="0.8688511569733256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0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19664"/>
        <c:crosses val="max"/>
        <c:crossBetween val="between"/>
      </c:valAx>
      <c:catAx>
        <c:axId val="249519664"/>
        <c:scaling>
          <c:orientation val="minMax"/>
        </c:scaling>
        <c:delete val="1"/>
        <c:axPos val="b"/>
        <c:majorTickMark val="out"/>
        <c:minorTickMark val="none"/>
        <c:tickLblPos val="nextTo"/>
        <c:crossAx val="2108457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671940693804846"/>
          <c:y val="0.12959512122311256"/>
          <c:w val="0.3981001165396974"/>
          <c:h val="4.3371504374812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20FB-0811-4A72-89E6-FEC865EA0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9006B-DF88-4EB4-AB81-8776A6F57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0F50-2C21-40DD-AB15-5980018A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EBB48-3A61-46A1-94A8-751E0414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AC0DD-0F30-4537-89D0-59778436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66A4-B345-4E0F-86AB-06442236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0E291-D2B8-416F-AF2D-16B1A433B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28677-67C9-490B-9257-FEFB745D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4A6C-9A92-475D-BE50-76A87913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260A4-49D8-4550-B94D-6CD52AC2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66A7B-DCB9-4771-8DA7-81D77AE58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0493E-A9B7-4E07-A34F-704498C6C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BC8D6-B05F-4AB0-BD0D-34FAF975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6B90-BB5F-44F2-B493-6C3894E2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9040-F386-4E34-8EEC-CCE0CB5B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DEF5-0E28-43CB-919D-560B8D47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E3DE-3471-4CB7-BFA4-5252DA72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26EAC-C938-4D85-BF98-5FFA05BE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6F1A-A66C-4965-B482-7C61A1B1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4B2D0-81BF-4001-8DFB-D61597E8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E8137-CB0A-4D99-86A5-51BFEEEF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19F40-7FA4-4F30-AAEF-8D24DF6CA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02A9D-5D49-40E4-A187-CA9C99EF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15243-4547-4AFD-BD4A-D3B04D75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C12AA-6849-4066-8CC8-3CCAC758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C5AD-040C-45CB-9DBC-ED0FC27B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D06C0-3CF8-4888-9779-699DBE38C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6C582-1D65-45ED-8382-A714CDC7A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8DE39-5162-4584-9CC9-E0A0F077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06ACE-BFBB-4467-A0EE-A8C59C7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7EDBD-9FFB-4DC6-BF2D-24C75BE6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BF24-A10D-43E5-BD4F-D0A0976E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F9253-444C-4F60-947D-B6556F50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7E9F5-DC52-46C6-8A45-9E3B6C201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95840-95AC-4B28-827E-9D6ADD40F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F837F-84DF-45EC-9F9A-F41A2422C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186254-81D4-43C7-90E7-354BAA90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04A46-94BC-473F-B78C-181727F5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FAF76-26E7-4A1C-9F41-4D6C869E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65A6-C54D-4622-9735-A57884A9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302E4-84FD-4605-A9EC-19EA84B9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C16BC-F097-4CF9-B7E7-BE3836B4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8FAE6-751A-4FE6-9166-B35F21EA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CD8E8-BBC3-4063-BF5C-48C8F713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43F05-0D35-4213-AAF6-14CD8A3C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4B726-EA23-42F0-8570-57F3F80D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3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AA12-18F8-4877-92B5-7A82EEF1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33D2-818E-4678-9442-73C0E4EF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9F846-6C10-4E1A-8A79-22FC50688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9EE65-6CD2-47D4-8394-1D123A26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BE07F-A52B-4016-983A-36B1D69D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B8EF-8EFE-4451-857A-3D3BCC6B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26A0-C391-4E58-AB7D-5B8070A2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74020-B86C-44FC-AEF4-2B502CD85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46CC9-68F5-4AC3-9AC4-CDBC0D91E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E581-8987-47D0-BFD5-1AA0C1E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91FBB-131E-4D71-9E26-F4915056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EB4EB-6EF1-4E3D-A553-80C368C8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DE092-1F3B-4C1E-A08C-95C2454A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189EE-6478-4D3F-A639-ACE9B746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2795-8450-40DB-8B5B-1B8F4F070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5F913-3996-4C9C-9D98-51201862C54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1106-74FC-4872-9A5C-26B65A3AE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B10C-61A3-4474-9351-0F89ED04B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4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416343" y="6450734"/>
            <a:ext cx="10492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*Data as of epidemiological week 28, 2020.     Source: Surveillance country reports sent to PAHO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DB8B98-545F-4AEC-976D-15170B8DC579}"/>
              </a:ext>
            </a:extLst>
          </p:cNvPr>
          <p:cNvSpPr txBox="1"/>
          <p:nvPr/>
        </p:nvSpPr>
        <p:spPr>
          <a:xfrm>
            <a:off x="9155268" y="2016008"/>
            <a:ext cx="2505051" cy="7386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MR cases = 45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COVID-19= 2,743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</a:rPr>
              <a:t>Reduction of MR cases**: 93%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7B987-35D3-48D4-AF4C-556F68C1953B}"/>
              </a:ext>
            </a:extLst>
          </p:cNvPr>
          <p:cNvSpPr txBox="1"/>
          <p:nvPr/>
        </p:nvSpPr>
        <p:spPr>
          <a:xfrm>
            <a:off x="213131" y="-6873"/>
            <a:ext cx="11705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Notification of measles, rubella (MR) and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</a:t>
            </a:r>
            <a:r>
              <a:rPr lang="en-US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by </a:t>
            </a:r>
            <a:br>
              <a:rPr lang="en-US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epidemiological weeks (EW). The English-Speaking Caribbean sub-region,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2020*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BEC0EBA-2C15-4480-9165-934AD066EE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307690"/>
              </p:ext>
            </p:extLst>
          </p:nvPr>
        </p:nvGraphicFramePr>
        <p:xfrm>
          <a:off x="416343" y="1120657"/>
          <a:ext cx="8624529" cy="5172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31A76B2-F774-40A7-9595-33F8C686BF36}"/>
              </a:ext>
            </a:extLst>
          </p:cNvPr>
          <p:cNvSpPr txBox="1"/>
          <p:nvPr/>
        </p:nvSpPr>
        <p:spPr>
          <a:xfrm>
            <a:off x="6937065" y="6450734"/>
            <a:ext cx="4915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**Reduction calculated between EWs 1-14 and 15-28. </a:t>
            </a:r>
          </a:p>
        </p:txBody>
      </p:sp>
    </p:spTree>
    <p:extLst>
      <p:ext uri="{BB962C8B-B14F-4D97-AF65-F5344CB8AC3E}">
        <p14:creationId xmlns:p14="http://schemas.microsoft.com/office/powerpoint/2010/main" val="110796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86F7F4-5510-4D3F-8E0F-C3115C1EB1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DE1E62-36EB-4B72-ACBA-FA50FD97B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DBAB83-6418-4514-BC79-0C4018DB5B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2020-07-17T19:08:08Z</dcterms:created>
  <dcterms:modified xsi:type="dcterms:W3CDTF">2020-07-24T22:21:38Z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