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4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nalisis/CasesbyCountryClassVacciNoDosesAgeCharts_EW26-202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Measles/Outbreaks/Analisis/CasesbyCountryClassVacciNoDosesAgeCharts_EW26-202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u="none" strike="noStrike" baseline="0" dirty="0">
                <a:effectLst/>
              </a:rPr>
              <a:t>Cases with documented vaccination status</a:t>
            </a:r>
            <a:endParaRPr lang="en-US" sz="1600" b="1" dirty="0"/>
          </a:p>
        </c:rich>
      </c:tx>
      <c:layout>
        <c:manualLayout>
          <c:xMode val="edge"/>
          <c:yMode val="edge"/>
          <c:x val="0.23919668604909325"/>
          <c:y val="2.06669866905433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260022570130089E-2"/>
          <c:y val="8.7410059827693717E-2"/>
          <c:w val="0.83361580250598644"/>
          <c:h val="0.78394771655795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Without a vaccine dose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7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</c:strCache>
            </c:strRef>
          </c:cat>
          <c:val>
            <c:numRef>
              <c:f>Sheet1!$C$25:$C$32</c:f>
              <c:numCache>
                <c:formatCode>General</c:formatCode>
                <c:ptCount val="7"/>
                <c:pt idx="0">
                  <c:v>87</c:v>
                </c:pt>
                <c:pt idx="1">
                  <c:v>50</c:v>
                </c:pt>
                <c:pt idx="2">
                  <c:v>150</c:v>
                </c:pt>
                <c:pt idx="3">
                  <c:v>107</c:v>
                </c:pt>
                <c:pt idx="4">
                  <c:v>22</c:v>
                </c:pt>
                <c:pt idx="5">
                  <c:v>123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9-45E0-86B8-F3E67A8B48FD}"/>
            </c:ext>
          </c:extLst>
        </c:ser>
        <c:ser>
          <c:idx val="1"/>
          <c:order val="1"/>
          <c:tx>
            <c:strRef>
              <c:f>Sheet1!$D$24</c:f>
              <c:strCache>
                <c:ptCount val="1"/>
                <c:pt idx="0">
                  <c:v>1 dose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7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</c:strCache>
            </c:strRef>
          </c:cat>
          <c:val>
            <c:numRef>
              <c:f>Sheet1!$D$25:$D$32</c:f>
              <c:numCache>
                <c:formatCode>General</c:formatCode>
                <c:ptCount val="7"/>
                <c:pt idx="0">
                  <c:v>11</c:v>
                </c:pt>
                <c:pt idx="1">
                  <c:v>36</c:v>
                </c:pt>
                <c:pt idx="2">
                  <c:v>152</c:v>
                </c:pt>
                <c:pt idx="3">
                  <c:v>90</c:v>
                </c:pt>
                <c:pt idx="4">
                  <c:v>9</c:v>
                </c:pt>
                <c:pt idx="5">
                  <c:v>32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39-45E0-86B8-F3E67A8B48FD}"/>
            </c:ext>
          </c:extLst>
        </c:ser>
        <c:ser>
          <c:idx val="2"/>
          <c:order val="2"/>
          <c:tx>
            <c:strRef>
              <c:f>Sheet1!$E$24</c:f>
              <c:strCache>
                <c:ptCount val="1"/>
                <c:pt idx="0">
                  <c:v>2+ doses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7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</c:strCache>
            </c:strRef>
          </c:cat>
          <c:val>
            <c:numRef>
              <c:f>Sheet1!$E$25:$E$32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19</c:v>
                </c:pt>
                <c:pt idx="3">
                  <c:v>34</c:v>
                </c:pt>
                <c:pt idx="4">
                  <c:v>5</c:v>
                </c:pt>
                <c:pt idx="5">
                  <c:v>22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39-45E0-86B8-F3E67A8B48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4360008"/>
        <c:axId val="524360992"/>
      </c:barChart>
      <c:catAx>
        <c:axId val="5243600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 group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360992"/>
        <c:crosses val="autoZero"/>
        <c:auto val="1"/>
        <c:lblAlgn val="ctr"/>
        <c:lblOffset val="100"/>
        <c:noMultiLvlLbl val="0"/>
      </c:catAx>
      <c:valAx>
        <c:axId val="524360992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Cases</a:t>
                </a:r>
              </a:p>
            </c:rich>
          </c:tx>
          <c:layout>
            <c:manualLayout>
              <c:xMode val="edge"/>
              <c:yMode val="edge"/>
              <c:x val="1.6397578081217005E-2"/>
              <c:y val="3.4795754434574916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36000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2483280301854145"/>
          <c:y val="0.9464085002906345"/>
          <c:w val="0.44558220848944236"/>
          <c:h val="3.95347854792297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i="0" baseline="0" dirty="0">
                <a:effectLst/>
              </a:rPr>
              <a:t>All reported cases including those with no data for vaccination status</a:t>
            </a:r>
            <a:endParaRPr lang="en-US" sz="1600" dirty="0">
              <a:effectLst/>
            </a:endParaRPr>
          </a:p>
        </c:rich>
      </c:tx>
      <c:layout>
        <c:manualLayout>
          <c:xMode val="edge"/>
          <c:yMode val="edge"/>
          <c:x val="0.20940647977678167"/>
          <c:y val="1.3835281711391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3574734886909007E-2"/>
          <c:y val="0.14153801851894215"/>
          <c:w val="0.92642526511309098"/>
          <c:h val="0.7108851938744228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Sheet1!$C$24</c:f>
              <c:strCache>
                <c:ptCount val="1"/>
                <c:pt idx="0">
                  <c:v>Without a vaccine dose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8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  <c:pt idx="7">
                  <c:v>Unk</c:v>
                </c:pt>
              </c:strCache>
            </c:strRef>
          </c:cat>
          <c:val>
            <c:numRef>
              <c:f>Sheet1!$C$25:$C$32</c:f>
              <c:numCache>
                <c:formatCode>General</c:formatCode>
                <c:ptCount val="8"/>
                <c:pt idx="0">
                  <c:v>87</c:v>
                </c:pt>
                <c:pt idx="1">
                  <c:v>50</c:v>
                </c:pt>
                <c:pt idx="2">
                  <c:v>150</c:v>
                </c:pt>
                <c:pt idx="3">
                  <c:v>107</c:v>
                </c:pt>
                <c:pt idx="4">
                  <c:v>22</c:v>
                </c:pt>
                <c:pt idx="5">
                  <c:v>123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0F-4ECA-ACCF-69719B828F69}"/>
            </c:ext>
          </c:extLst>
        </c:ser>
        <c:ser>
          <c:idx val="1"/>
          <c:order val="1"/>
          <c:tx>
            <c:strRef>
              <c:f>Sheet1!$D$24</c:f>
              <c:strCache>
                <c:ptCount val="1"/>
                <c:pt idx="0">
                  <c:v>1 dose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8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  <c:pt idx="7">
                  <c:v>Unk</c:v>
                </c:pt>
              </c:strCache>
            </c:strRef>
          </c:cat>
          <c:val>
            <c:numRef>
              <c:f>Sheet1!$D$25:$D$32</c:f>
              <c:numCache>
                <c:formatCode>General</c:formatCode>
                <c:ptCount val="8"/>
                <c:pt idx="0">
                  <c:v>11</c:v>
                </c:pt>
                <c:pt idx="1">
                  <c:v>36</c:v>
                </c:pt>
                <c:pt idx="2">
                  <c:v>152</c:v>
                </c:pt>
                <c:pt idx="3">
                  <c:v>90</c:v>
                </c:pt>
                <c:pt idx="4">
                  <c:v>9</c:v>
                </c:pt>
                <c:pt idx="5">
                  <c:v>32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0F-4ECA-ACCF-69719B828F69}"/>
            </c:ext>
          </c:extLst>
        </c:ser>
        <c:ser>
          <c:idx val="2"/>
          <c:order val="2"/>
          <c:tx>
            <c:strRef>
              <c:f>Sheet1!$E$24</c:f>
              <c:strCache>
                <c:ptCount val="1"/>
                <c:pt idx="0">
                  <c:v>2+ doses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8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  <c:pt idx="7">
                  <c:v>Unk</c:v>
                </c:pt>
              </c:strCache>
            </c:strRef>
          </c:cat>
          <c:val>
            <c:numRef>
              <c:f>Sheet1!$E$25:$E$32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19</c:v>
                </c:pt>
                <c:pt idx="3">
                  <c:v>34</c:v>
                </c:pt>
                <c:pt idx="4">
                  <c:v>5</c:v>
                </c:pt>
                <c:pt idx="5">
                  <c:v>22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0F-4ECA-ACCF-69719B828F69}"/>
            </c:ext>
          </c:extLst>
        </c:ser>
        <c:ser>
          <c:idx val="3"/>
          <c:order val="3"/>
          <c:tx>
            <c:strRef>
              <c:f>Sheet1!$F$24</c:f>
              <c:strCache>
                <c:ptCount val="1"/>
                <c:pt idx="0">
                  <c:v>No Data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Sheet1!$B$25:$B$32</c:f>
              <c:strCache>
                <c:ptCount val="8"/>
                <c:pt idx="0">
                  <c:v>&lt;6 mons</c:v>
                </c:pt>
                <c:pt idx="1">
                  <c:v>6 - 11 mons</c:v>
                </c:pt>
                <c:pt idx="2">
                  <c:v>1 - 4 yrs</c:v>
                </c:pt>
                <c:pt idx="3">
                  <c:v>5 - 14 yrs</c:v>
                </c:pt>
                <c:pt idx="4">
                  <c:v>15 - 19 yrs</c:v>
                </c:pt>
                <c:pt idx="5">
                  <c:v>20 - 39 yrs</c:v>
                </c:pt>
                <c:pt idx="6">
                  <c:v>&gt;=40 yrs</c:v>
                </c:pt>
                <c:pt idx="7">
                  <c:v>Unk</c:v>
                </c:pt>
              </c:strCache>
            </c:strRef>
          </c:cat>
          <c:val>
            <c:numRef>
              <c:f>Sheet1!$F$25:$F$32</c:f>
              <c:numCache>
                <c:formatCode>General</c:formatCode>
                <c:ptCount val="8"/>
                <c:pt idx="0">
                  <c:v>503</c:v>
                </c:pt>
                <c:pt idx="1">
                  <c:v>846</c:v>
                </c:pt>
                <c:pt idx="2">
                  <c:v>2086</c:v>
                </c:pt>
                <c:pt idx="3">
                  <c:v>1268</c:v>
                </c:pt>
                <c:pt idx="4">
                  <c:v>254</c:v>
                </c:pt>
                <c:pt idx="5">
                  <c:v>344</c:v>
                </c:pt>
                <c:pt idx="6">
                  <c:v>169</c:v>
                </c:pt>
                <c:pt idx="7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0F-4ECA-ACCF-69719B828F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24405272"/>
        <c:axId val="524349840"/>
      </c:barChart>
      <c:catAx>
        <c:axId val="524405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Age group</a:t>
                </a:r>
                <a:endParaRPr lang="en-US" sz="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349840"/>
        <c:crosses val="autoZero"/>
        <c:auto val="1"/>
        <c:lblAlgn val="ctr"/>
        <c:lblOffset val="100"/>
        <c:noMultiLvlLbl val="0"/>
      </c:catAx>
      <c:valAx>
        <c:axId val="524349840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/>
                  <a:t>Cases</a:t>
                </a:r>
              </a:p>
            </c:rich>
          </c:tx>
          <c:layout>
            <c:manualLayout>
              <c:xMode val="edge"/>
              <c:yMode val="edge"/>
              <c:x val="2.4526193727663417E-2"/>
              <c:y val="8.626189207826630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05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2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405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366908496893418"/>
          <c:y val="0.94745964715563313"/>
          <c:w val="0.57054620862054017"/>
          <c:h val="3.87593478437791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0.77513</cdr:x>
      <cdr:y>0.28224</cdr:y>
    </cdr:from>
    <cdr:to>
      <cdr:x>0.92593</cdr:x>
      <cdr:y>0.40667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B28E85B-A4F0-42F4-8076-3F127308E9D7}"/>
            </a:ext>
          </a:extLst>
        </cdr:cNvPr>
        <cdr:cNvSpPr txBox="1"/>
      </cdr:nvSpPr>
      <cdr:spPr>
        <a:xfrm xmlns:a="http://schemas.openxmlformats.org/drawingml/2006/main">
          <a:off x="4651375" y="993775"/>
          <a:ext cx="90487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/>
            <a:t>N= 1,001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0.76254</cdr:x>
      <cdr:y>0.25921</cdr:y>
    </cdr:from>
    <cdr:to>
      <cdr:x>0.9214</cdr:x>
      <cdr:y>0.35884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EA06CC1-E7D3-40DF-9582-EA00183715C5}"/>
            </a:ext>
          </a:extLst>
        </cdr:cNvPr>
        <cdr:cNvSpPr txBox="1"/>
      </cdr:nvSpPr>
      <cdr:spPr>
        <a:xfrm xmlns:a="http://schemas.openxmlformats.org/drawingml/2006/main">
          <a:off x="4343401" y="1139826"/>
          <a:ext cx="904875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/>
            <a:t>N= 6,490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6E49C-4BC8-4A30-99D8-D0AADACFA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F2ADA4-6BBE-4728-92A2-FF8EB5E9B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51C6A-88E0-4C6D-AFD9-A324286F8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C672A-16DC-44C4-AF65-BE93DEAB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A3D8-ACE4-44B1-954D-80D4342E6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4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BF4B2-106B-4FE2-9BD9-75F819396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C591A-E4AE-47FE-AEF9-EB4B295E7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1ABA7-BC00-4E94-953A-C6C2549B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30DD-FDC0-45EA-B50F-9CE13D3D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CBA10-D65B-487E-AF82-FC7630B79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98BB9-CD7C-495B-BB0C-AA24F83C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2E570B-D269-428D-9381-ADD8EBCDF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C18C24-5503-4DAE-AC99-2FF9275BD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29B20-A942-40C3-9F1E-CB4D5FB9E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C9E2C-8548-4C28-9979-F386DE0AC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9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C283-56FD-43EE-876A-EC21A7AA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313E7-819E-4C3C-9DBA-4EF4FF751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BF2D0-0721-4205-A2E4-C2F247329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8FA499-B1F5-4272-A5AA-A5139124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0B08B7-9116-41E7-8938-8DAA588BA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83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339F5-9151-40F8-9E9A-A139121EE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94F33E-3DA2-44EC-896D-AF859964B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C8462-86D4-40E1-A9FF-A10AAFEE8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0621E-2785-41F1-AE7F-4AF714E7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0D5BA-DA56-4A14-9F42-34113A7C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65EF4-A5B1-4D52-89CE-AF7DCDB6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8EA8B-FEF1-45E2-AC89-E3FE334B2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9B01B-A08C-4739-959D-F0C2DB511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AC026-5B2E-43DB-ABEC-2A36A0AEE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330CE-1DE7-402A-BBC3-1BC084FE9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8EBD6A-C67F-4321-958C-373C0D6C3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61406-4416-4189-B288-F38CC420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0A1F2-E4AF-4174-AD00-6C1169483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24793C-566B-4AB8-89D3-BE1BC2306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F2A04A-5A52-4409-A6E2-35B964A82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DCC631-AD6A-4ABD-904B-A4B9C59333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243067-D814-4425-8A59-1E1149BA5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7E54-277F-4510-B532-8D25AAFFE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1C039-AACC-4F4B-A9C1-7B9B680A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4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3977-1DB4-4FCB-BDCF-003B3878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A57F5-1E76-4B4B-A11F-8D99D8B2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161F6B-4F45-4F78-85B4-D11677F3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46115A-534A-4F77-8C0B-810A5896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9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CE8A0F-CA1C-4616-AF45-A1A442F0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330261-6301-4E8F-9AFE-F818DF2F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1D6A76-966A-421E-A6AE-5A710B84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02833-B2D7-4B27-82D9-BD1FD5AB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1C32C-DE59-432F-95DE-DAE6D3E7E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F64B5-6B29-4B93-97A8-4C62423B8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504C3-0CDE-4B38-BBEA-936DD29FB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B0C5C-CE2E-4D65-8F11-81D15041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D4FF0-7809-49A5-9C9C-9217907B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1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643DB-BCD1-4620-B893-665E3630C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7BEF1E-68BC-4536-BBD7-5BD36FA21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ECE990-3950-4D37-9B4D-33459C312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D3C7D-0B3E-42BA-9D15-7EB596BC1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98901-8782-4375-8BFE-B9D05655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99EDB3-D9DA-4822-9993-B58B1428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74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27A2B0-38AD-4CCC-B55D-76CC32D4A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B6050-8085-4C87-85EB-DB0D323AC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915AD-4CDB-4F4A-926B-C10D1B90EE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B14BA-3422-4C16-BC14-9F0E822B46A9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1C2EA-A284-4589-B1D8-9A7963147B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C567B-E500-498F-B4C5-F52925ADD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8AC2B-2757-4E9D-AD6F-C0077080A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53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9F8B76A-BFA0-4FA5-8837-54FFC5C50191}"/>
              </a:ext>
            </a:extLst>
          </p:cNvPr>
          <p:cNvSpPr txBox="1"/>
          <p:nvPr/>
        </p:nvSpPr>
        <p:spPr>
          <a:xfrm>
            <a:off x="462994" y="6532063"/>
            <a:ext cx="9778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case by case surveillance reports submitted to PAHO (excluding Brazil)		*Data as of epidemiological week 26, 2020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472E79-78C4-4C10-B5A8-5006CB51AE7B}"/>
              </a:ext>
            </a:extLst>
          </p:cNvPr>
          <p:cNvSpPr txBox="1"/>
          <p:nvPr/>
        </p:nvSpPr>
        <p:spPr>
          <a:xfrm>
            <a:off x="462994" y="35679"/>
            <a:ext cx="11907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Age distribution of confirmed measles cases by number of doses.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The Americas, 2017-2020*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D7722E2-98B8-4999-B9C2-AB754F56A5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213006"/>
              </p:ext>
            </p:extLst>
          </p:nvPr>
        </p:nvGraphicFramePr>
        <p:xfrm>
          <a:off x="0" y="1021759"/>
          <a:ext cx="6325174" cy="537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903ACBA-5730-4832-9979-B20F14A3F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053395"/>
              </p:ext>
            </p:extLst>
          </p:nvPr>
        </p:nvGraphicFramePr>
        <p:xfrm>
          <a:off x="6096000" y="1002713"/>
          <a:ext cx="6034123" cy="5529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319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5A1E3C-584F-46DD-AD45-3774DEC0B83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C6FFEB-36E4-43C3-BA2B-62272E7D1B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23EDD6-A7BD-46C9-A614-80EF26BDA6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6</cp:revision>
  <dcterms:created xsi:type="dcterms:W3CDTF">2020-07-30T21:02:31Z</dcterms:created>
  <dcterms:modified xsi:type="dcterms:W3CDTF">2020-08-03T17:24:01Z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