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FE21AC-662A-4B10-A1B5-7927D5018F56}" v="103" dt="2020-08-06T20:44:45.2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ravopam\AppData\Local\Microsoft\Windows\INetCache\Content.Outlook\ZXU8K8EF\TIP_Background%20and%20Process.WHO.BETA_translat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ravopam\AppData\Local\Microsoft\Windows\INetCache\Content.Outlook\ZXU8K8EF\TIP_Background%20and%20Process.WHO.BETA_translatio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'Dashboard_5ta encuesta (2)'!$C$110:$C$115</c:f>
              <c:strCache>
                <c:ptCount val="6"/>
                <c:pt idx="0">
                  <c:v>Decreased in specimen collection</c:v>
                </c:pt>
                <c:pt idx="1">
                  <c:v>Stagnation in sending specimens</c:v>
                </c:pt>
                <c:pt idx="2">
                  <c:v>Fewer field investigations</c:v>
                </c:pt>
                <c:pt idx="3">
                  <c:v>Prioritization of COVID-19 case notification</c:v>
                </c:pt>
                <c:pt idx="4">
                  <c:v>Limited human resources</c:v>
                </c:pt>
                <c:pt idx="5">
                  <c:v>Decreased reporting</c:v>
                </c:pt>
              </c:strCache>
            </c:strRef>
          </c:cat>
          <c:val>
            <c:numRef>
              <c:f>'Dashboard_5ta encuesta (2)'!$B$110:$B$115</c:f>
              <c:numCache>
                <c:formatCode>0%</c:formatCode>
                <c:ptCount val="6"/>
                <c:pt idx="0">
                  <c:v>0.17647058823529413</c:v>
                </c:pt>
                <c:pt idx="1">
                  <c:v>0.29411764705882354</c:v>
                </c:pt>
                <c:pt idx="2">
                  <c:v>0.47058823529411764</c:v>
                </c:pt>
                <c:pt idx="3">
                  <c:v>0.52941176470588236</c:v>
                </c:pt>
                <c:pt idx="4">
                  <c:v>0.58823529411764708</c:v>
                </c:pt>
                <c:pt idx="5">
                  <c:v>0.76470588235294112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A1-4FDA-9C63-0770F640E85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395091375"/>
        <c:axId val="1397749823"/>
      </c:barChart>
      <c:catAx>
        <c:axId val="139509137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7749823"/>
        <c:crosses val="autoZero"/>
        <c:auto val="1"/>
        <c:lblAlgn val="ctr"/>
        <c:lblOffset val="100"/>
        <c:noMultiLvlLbl val="0"/>
      </c:catAx>
      <c:valAx>
        <c:axId val="1397749823"/>
        <c:scaling>
          <c:orientation val="minMax"/>
          <c:max val="1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50913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'Dashboard_5ta encuesta (2)'!$A$140:$A$144</c:f>
              <c:strCache>
                <c:ptCount val="5"/>
                <c:pt idx="0">
                  <c:v>Limitation of supplies for VPD diagnosis</c:v>
                </c:pt>
                <c:pt idx="1">
                  <c:v>Fewer places taking specimens</c:v>
                </c:pt>
                <c:pt idx="2">
                  <c:v>Stagnation in sending specimens</c:v>
                </c:pt>
                <c:pt idx="3">
                  <c:v>Limited human resources</c:v>
                </c:pt>
                <c:pt idx="4">
                  <c:v>Prioritization of laboratory diagnose of COVID-19 cases</c:v>
                </c:pt>
              </c:strCache>
            </c:strRef>
          </c:cat>
          <c:val>
            <c:numRef>
              <c:f>'Dashboard_5ta encuesta (2)'!$C$140:$C$144</c:f>
              <c:numCache>
                <c:formatCode>0%</c:formatCode>
                <c:ptCount val="5"/>
                <c:pt idx="0">
                  <c:v>0.16666666666666666</c:v>
                </c:pt>
                <c:pt idx="1">
                  <c:v>0.25</c:v>
                </c:pt>
                <c:pt idx="2">
                  <c:v>0.33333333333333331</c:v>
                </c:pt>
                <c:pt idx="3">
                  <c:v>0.58333333333333337</c:v>
                </c:pt>
                <c:pt idx="4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36-40EC-8D69-F61AEC13549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395091375"/>
        <c:axId val="1397749823"/>
      </c:barChart>
      <c:catAx>
        <c:axId val="139509137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7749823"/>
        <c:crosses val="autoZero"/>
        <c:auto val="1"/>
        <c:lblAlgn val="ctr"/>
        <c:lblOffset val="100"/>
        <c:noMultiLvlLbl val="0"/>
      </c:catAx>
      <c:valAx>
        <c:axId val="1397749823"/>
        <c:scaling>
          <c:orientation val="minMax"/>
          <c:max val="1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50913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52AB0-5AE0-448F-8BCA-5CC513332F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B6BD7F-B69B-4060-B1D5-FC7A96754F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E7344F-BACE-4542-91A9-8AD81566A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197-7DA3-4EAC-9A65-E596A60AC87E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48A467-E60C-471F-9FDC-BFB00A270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50538-577B-418D-A14B-6AA77449F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90DC-8B52-46C2-9DC7-CFDE714E0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63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73D2A-EF40-44AB-A3D2-D2F8D1ECD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7F13C5-A76D-44DE-8E67-3FFBE2BD66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EA8E63-2E4F-4C23-9A5E-FE9354DAD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197-7DA3-4EAC-9A65-E596A60AC87E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EBBA9-CC3E-455A-8C59-165BA18E4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0EE53A-FEB0-461D-AD9C-664A5DEC9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90DC-8B52-46C2-9DC7-CFDE714E0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48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451841-E8A7-4D72-8C42-E16539A936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004D1D-98FB-4095-A6AC-9D17F86F96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E79307-6557-47D6-B02D-E0F7828E4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197-7DA3-4EAC-9A65-E596A60AC87E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754C7-9ED9-49D6-8F4E-20DEBDD8D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4BF55-1338-4470-A14D-2936F6BCC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90DC-8B52-46C2-9DC7-CFDE714E0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859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CE968-DC87-413F-80D3-24FE06AED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59EC3-21A8-46DF-B39B-1D7F0169E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77EC5C-DED8-4EFE-83F0-D0A8B2B6B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197-7DA3-4EAC-9A65-E596A60AC87E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6B711-CF60-4564-875B-F56A68715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623C2-1B51-40A3-87B6-E34A8279B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90DC-8B52-46C2-9DC7-CFDE714E0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696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04715-D205-4AEB-9356-439C83E31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94DAF7-0E40-41F3-BB25-6769E9F3C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5AA10D-6383-423C-8308-738CF34C3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197-7DA3-4EAC-9A65-E596A60AC87E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E3F6D0-0637-40AB-9BEE-B6332BD20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D7C0D-7A44-4115-A583-49F8985B2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90DC-8B52-46C2-9DC7-CFDE714E0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66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A6FE6-F899-4151-9461-389C2303C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BD54C-54E7-4073-9139-AD8833F1E9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03B8A3-1BC5-47F3-BE44-9DC8813AD6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98E1D6-9768-40B2-8621-E9CBEFA32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197-7DA3-4EAC-9A65-E596A60AC87E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224223-91B7-462C-A09B-7117A25C4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DABFEA-40FD-4613-A512-B2B50B19F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90DC-8B52-46C2-9DC7-CFDE714E0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31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B001F-229D-45DE-ABDD-14C8B8AF1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3BBB99-3EA4-4939-9A4A-95FD8F472E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1BE062-87F1-43E9-9C62-489FEB7EB4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69F1E4-A078-4154-8142-CDB03C7BCC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6BF70A-8396-4A9E-B04D-68FF3FADDE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49D142-07DB-4FF8-8506-03D322AAF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197-7DA3-4EAC-9A65-E596A60AC87E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315E65-B7D6-415D-9BED-61B0A1284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5A408F-30FD-4378-9687-F48D51479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90DC-8B52-46C2-9DC7-CFDE714E0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07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E274F-B970-4926-98E8-85A7A825F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5D5F29-1355-4593-A355-0D75FD300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197-7DA3-4EAC-9A65-E596A60AC87E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56A789-5047-40C2-8B61-88726D16A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007A86-98F0-46B5-AFDA-FB4738614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90DC-8B52-46C2-9DC7-CFDE714E0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31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FA206C-DFF8-40AC-A8E6-E6B88C2F0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197-7DA3-4EAC-9A65-E596A60AC87E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40637A-3546-4FAD-BC46-8EBA9B5D2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DBADFE-7F71-483A-9BEF-20541A34E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90DC-8B52-46C2-9DC7-CFDE714E0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816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02EC1-F649-4D5D-ABCD-E30BE7BC4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1C870-C624-4656-A777-2FB796399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83BD6E-DE87-4067-95D6-E77F865D2B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BFBCB-AF1C-492A-99B1-CD24654C8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197-7DA3-4EAC-9A65-E596A60AC87E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02E92B-2BA1-4C53-BB4D-8226AF964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FC0E2-AE12-49A9-BB36-A5B4A6C79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90DC-8B52-46C2-9DC7-CFDE714E0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638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27B36-8A98-48AC-992C-D76794297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19F39E-DB59-46BF-AC03-51B7E4728E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D4807E-36FF-49D6-BFC9-007A95DC3F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FE1974-B05F-4B8E-AD7E-B4B711A00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197-7DA3-4EAC-9A65-E596A60AC87E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306273-4D7A-4064-839F-4593C1781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6CAD20-9C3E-4740-A458-011305126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90DC-8B52-46C2-9DC7-CFDE714E0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2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6D29ED-B31E-4CC8-8694-80B170973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41E249-B75D-4736-8FF9-0F595B79EA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D51F71-D8CD-487B-9DE1-A3EBDDE98B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59197-7DA3-4EAC-9A65-E596A60AC87E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DE970D-0B72-4E47-BBB4-D12B726D2E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9C02BB-F032-4682-8F4C-8B0AF8E643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490DC-8B52-46C2-9DC7-CFDE714E0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42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aho.org/en/documents/summary-status-national-immunization-programs-during-covid-19-pandemic-july-202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15">
            <a:extLst>
              <a:ext uri="{FF2B5EF4-FFF2-40B4-BE49-F238E27FC236}">
                <a16:creationId xmlns:a16="http://schemas.microsoft.com/office/drawing/2014/main" id="{299F4EDE-612C-4403-8CB0-4983A21949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3326252"/>
              </p:ext>
            </p:extLst>
          </p:nvPr>
        </p:nvGraphicFramePr>
        <p:xfrm>
          <a:off x="477012" y="1240682"/>
          <a:ext cx="5216525" cy="4369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14">
            <a:extLst>
              <a:ext uri="{FF2B5EF4-FFF2-40B4-BE49-F238E27FC236}">
                <a16:creationId xmlns:a16="http://schemas.microsoft.com/office/drawing/2014/main" id="{B5B03E20-62FC-4231-948C-9EBA4D3A7E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4938149"/>
              </p:ext>
            </p:extLst>
          </p:nvPr>
        </p:nvGraphicFramePr>
        <p:xfrm>
          <a:off x="6096000" y="1235487"/>
          <a:ext cx="5553277" cy="4429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E37EAC8-3CD7-4CF2-B5DE-D2533958E0CF}"/>
              </a:ext>
            </a:extLst>
          </p:cNvPr>
          <p:cNvSpPr txBox="1"/>
          <p:nvPr/>
        </p:nvSpPr>
        <p:spPr>
          <a:xfrm>
            <a:off x="653142" y="388660"/>
            <a:ext cx="105121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Reasons reported for disruption of epidemiological surveillance and laboratory surveillance of vaccine preventable diseases (VPD) in selected countries of the Americas, 2020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AD2677-9B4B-427B-9E9B-F9C5C37D20AD}"/>
              </a:ext>
            </a:extLst>
          </p:cNvPr>
          <p:cNvSpPr txBox="1"/>
          <p:nvPr/>
        </p:nvSpPr>
        <p:spPr>
          <a:xfrm>
            <a:off x="4604218" y="3429000"/>
            <a:ext cx="1465163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N=17 countries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17A5645-54CB-4892-92E5-B56D579F6E43}"/>
              </a:ext>
            </a:extLst>
          </p:cNvPr>
          <p:cNvSpPr txBox="1"/>
          <p:nvPr/>
        </p:nvSpPr>
        <p:spPr>
          <a:xfrm>
            <a:off x="10203685" y="3429000"/>
            <a:ext cx="1445592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N=12 countries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F4E143-4213-4CD6-8365-52DF56891677}"/>
              </a:ext>
            </a:extLst>
          </p:cNvPr>
          <p:cNvSpPr txBox="1"/>
          <p:nvPr/>
        </p:nvSpPr>
        <p:spPr>
          <a:xfrm>
            <a:off x="653143" y="5855841"/>
            <a:ext cx="105121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/>
              <a:t>Source</a:t>
            </a:r>
            <a:r>
              <a:rPr lang="en-US" sz="1000" dirty="0"/>
              <a:t>: </a:t>
            </a:r>
            <a:r>
              <a:rPr lang="en-US" sz="1000" dirty="0">
                <a:hlinkClick r:id="rId4"/>
              </a:rPr>
              <a:t>Summary of the Status of National Immunization Programs during the COVID-19 pandemic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07672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0B408A-076C-4AB9-BFB4-5C745B2716E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A3EBCCC-134A-4E4A-B747-10DFDDA76B0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0970A8-7DBA-4204-A615-21E5B8AF52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47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5</cp:revision>
  <dcterms:created xsi:type="dcterms:W3CDTF">2020-08-06T20:23:26Z</dcterms:created>
  <dcterms:modified xsi:type="dcterms:W3CDTF">2020-08-07T16:50:39Z</dcterms:modified>
</cp:coreProperties>
</file>